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708" r:id="rId3"/>
    <p:sldMasterId id="2147483696" r:id="rId4"/>
    <p:sldMasterId id="2147483684" r:id="rId5"/>
    <p:sldMasterId id="2147483672" r:id="rId6"/>
  </p:sldMasterIdLst>
  <p:notesMasterIdLst>
    <p:notesMasterId r:id="rId18"/>
  </p:notesMasterIdLst>
  <p:handoutMasterIdLst>
    <p:handoutMasterId r:id="rId19"/>
  </p:handoutMasterIdLst>
  <p:sldIdLst>
    <p:sldId id="323" r:id="rId7"/>
    <p:sldId id="299" r:id="rId8"/>
    <p:sldId id="325" r:id="rId9"/>
    <p:sldId id="333" r:id="rId10"/>
    <p:sldId id="334" r:id="rId11"/>
    <p:sldId id="335" r:id="rId12"/>
    <p:sldId id="336" r:id="rId13"/>
    <p:sldId id="330" r:id="rId14"/>
    <p:sldId id="331" r:id="rId15"/>
    <p:sldId id="332" r:id="rId16"/>
    <p:sldId id="3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3046" userDrawn="1">
          <p15:clr>
            <a:srgbClr val="A4A3A4"/>
          </p15:clr>
        </p15:guide>
        <p15:guide id="3" orient="horz" pos="278" userDrawn="1">
          <p15:clr>
            <a:srgbClr val="A4A3A4"/>
          </p15:clr>
        </p15:guide>
        <p15:guide id="4" orient="horz" pos="1933" userDrawn="1">
          <p15:clr>
            <a:srgbClr val="A4A3A4"/>
          </p15:clr>
        </p15:guide>
        <p15:guide id="5" orient="horz" pos="2432" userDrawn="1">
          <p15:clr>
            <a:srgbClr val="A4A3A4"/>
          </p15:clr>
        </p15:guide>
        <p15:guide id="6" pos="189" userDrawn="1">
          <p15:clr>
            <a:srgbClr val="A4A3A4"/>
          </p15:clr>
        </p15:guide>
        <p15:guide id="7" pos="960" userDrawn="1">
          <p15:clr>
            <a:srgbClr val="A4A3A4"/>
          </p15:clr>
        </p15:guide>
        <p15:guide id="8" orient="horz" pos="2591" userDrawn="1">
          <p15:clr>
            <a:srgbClr val="A4A3A4"/>
          </p15:clr>
        </p15:guide>
        <p15:guide id="9" pos="1391" userDrawn="1">
          <p15:clr>
            <a:srgbClr val="A4A3A4"/>
          </p15:clr>
        </p15:guide>
        <p15:guide id="10" pos="1232" userDrawn="1">
          <p15:clr>
            <a:srgbClr val="A4A3A4"/>
          </p15:clr>
        </p15:guide>
        <p15:guide id="11" pos="5995" userDrawn="1">
          <p15:clr>
            <a:srgbClr val="A4A3A4"/>
          </p15:clr>
        </p15:guide>
        <p15:guide id="12" orient="horz" pos="3906" userDrawn="1">
          <p15:clr>
            <a:srgbClr val="A4A3A4"/>
          </p15:clr>
        </p15:guide>
        <p15:guide id="13" orient="horz" pos="2886" userDrawn="1">
          <p15:clr>
            <a:srgbClr val="A4A3A4"/>
          </p15:clr>
        </p15:guide>
        <p15:guide id="14" orient="horz" pos="2115" userDrawn="1">
          <p15:clr>
            <a:srgbClr val="A4A3A4"/>
          </p15:clr>
        </p15:guide>
        <p15:guide id="15" orient="horz" pos="279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vin Oduro" initials="EO" lastIdx="1" clrIdx="0">
    <p:extLst>
      <p:ext uri="{19B8F6BF-5375-455C-9EA6-DF929625EA0E}">
        <p15:presenceInfo xmlns:p15="http://schemas.microsoft.com/office/powerpoint/2012/main" userId="Elvin Odu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6F0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snapToObjects="1">
      <p:cViewPr varScale="1">
        <p:scale>
          <a:sx n="110" d="100"/>
          <a:sy n="110" d="100"/>
        </p:scale>
        <p:origin x="552" y="138"/>
      </p:cViewPr>
      <p:guideLst>
        <p:guide orient="horz" pos="1003"/>
        <p:guide pos="3046"/>
        <p:guide orient="horz" pos="278"/>
        <p:guide orient="horz" pos="1933"/>
        <p:guide orient="horz" pos="2432"/>
        <p:guide pos="189"/>
        <p:guide pos="960"/>
        <p:guide orient="horz" pos="2591"/>
        <p:guide pos="1391"/>
        <p:guide pos="1232"/>
        <p:guide pos="5995"/>
        <p:guide orient="horz" pos="3906"/>
        <p:guide orient="horz" pos="2886"/>
        <p:guide orient="horz" pos="2115"/>
        <p:guide orient="horz" pos="2795"/>
      </p:guideLst>
    </p:cSldViewPr>
  </p:slideViewPr>
  <p:outlineViewPr>
    <p:cViewPr>
      <p:scale>
        <a:sx n="33" d="100"/>
        <a:sy n="33" d="100"/>
      </p:scale>
      <p:origin x="0" y="-3684"/>
    </p:cViewPr>
  </p:outlineViewPr>
  <p:notesTextViewPr>
    <p:cViewPr>
      <p:scale>
        <a:sx n="1" d="1"/>
        <a:sy n="1" d="1"/>
      </p:scale>
      <p:origin x="0" y="0"/>
    </p:cViewPr>
  </p:notesTextViewPr>
  <p:notesViewPr>
    <p:cSldViewPr snapToGrid="0" snapToObject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8CABDD-32C4-446E-8E51-6E21EAFAB34D}" type="datetimeFigureOut">
              <a:rPr lang="en-US" smtClean="0"/>
              <a:t>3/21/2022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ADE172-FCA8-485A-833E-AE624541FBD2}" type="slidenum">
              <a:rPr lang="en-US" smtClean="0"/>
              <a:t>‹#›</a:t>
            </a:fld>
            <a:endParaRPr lang="en-US" dirty="0"/>
          </a:p>
        </p:txBody>
      </p:sp>
    </p:spTree>
    <p:extLst>
      <p:ext uri="{BB962C8B-B14F-4D97-AF65-F5344CB8AC3E}">
        <p14:creationId xmlns:p14="http://schemas.microsoft.com/office/powerpoint/2010/main" val="2466758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C8198E-F566-426E-90AA-EFC9218DBC9F}" type="datetimeFigureOut">
              <a:rPr lang="en-US" smtClean="0"/>
              <a:t>3/21/2022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B07852-A1E3-4B2E-B868-B2B82B4B899B}" type="slidenum">
              <a:rPr lang="en-US" smtClean="0"/>
              <a:t>‹#›</a:t>
            </a:fld>
            <a:endParaRPr lang="en-US" dirty="0"/>
          </a:p>
        </p:txBody>
      </p:sp>
    </p:spTree>
    <p:extLst>
      <p:ext uri="{BB962C8B-B14F-4D97-AF65-F5344CB8AC3E}">
        <p14:creationId xmlns:p14="http://schemas.microsoft.com/office/powerpoint/2010/main" val="422089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1</a:t>
            </a:fld>
            <a:endParaRPr lang="en-US" dirty="0"/>
          </a:p>
        </p:txBody>
      </p:sp>
    </p:spTree>
    <p:extLst>
      <p:ext uri="{BB962C8B-B14F-4D97-AF65-F5344CB8AC3E}">
        <p14:creationId xmlns:p14="http://schemas.microsoft.com/office/powerpoint/2010/main" val="72987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10</a:t>
            </a:fld>
            <a:endParaRPr lang="en-US" dirty="0"/>
          </a:p>
        </p:txBody>
      </p:sp>
    </p:spTree>
    <p:extLst>
      <p:ext uri="{BB962C8B-B14F-4D97-AF65-F5344CB8AC3E}">
        <p14:creationId xmlns:p14="http://schemas.microsoft.com/office/powerpoint/2010/main" val="371582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2</a:t>
            </a:fld>
            <a:endParaRPr lang="en-US" dirty="0"/>
          </a:p>
        </p:txBody>
      </p:sp>
    </p:spTree>
    <p:extLst>
      <p:ext uri="{BB962C8B-B14F-4D97-AF65-F5344CB8AC3E}">
        <p14:creationId xmlns:p14="http://schemas.microsoft.com/office/powerpoint/2010/main" val="1911269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3</a:t>
            </a:fld>
            <a:endParaRPr lang="en-US" dirty="0"/>
          </a:p>
        </p:txBody>
      </p:sp>
    </p:spTree>
    <p:extLst>
      <p:ext uri="{BB962C8B-B14F-4D97-AF65-F5344CB8AC3E}">
        <p14:creationId xmlns:p14="http://schemas.microsoft.com/office/powerpoint/2010/main" val="381223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4</a:t>
            </a:fld>
            <a:endParaRPr lang="en-US" dirty="0"/>
          </a:p>
        </p:txBody>
      </p:sp>
    </p:spTree>
    <p:extLst>
      <p:ext uri="{BB962C8B-B14F-4D97-AF65-F5344CB8AC3E}">
        <p14:creationId xmlns:p14="http://schemas.microsoft.com/office/powerpoint/2010/main" val="189438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5</a:t>
            </a:fld>
            <a:endParaRPr lang="en-US" dirty="0"/>
          </a:p>
        </p:txBody>
      </p:sp>
    </p:spTree>
    <p:extLst>
      <p:ext uri="{BB962C8B-B14F-4D97-AF65-F5344CB8AC3E}">
        <p14:creationId xmlns:p14="http://schemas.microsoft.com/office/powerpoint/2010/main" val="80838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6</a:t>
            </a:fld>
            <a:endParaRPr lang="en-US" dirty="0"/>
          </a:p>
        </p:txBody>
      </p:sp>
    </p:spTree>
    <p:extLst>
      <p:ext uri="{BB962C8B-B14F-4D97-AF65-F5344CB8AC3E}">
        <p14:creationId xmlns:p14="http://schemas.microsoft.com/office/powerpoint/2010/main" val="400659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7</a:t>
            </a:fld>
            <a:endParaRPr lang="en-US" dirty="0"/>
          </a:p>
        </p:txBody>
      </p:sp>
    </p:spTree>
    <p:extLst>
      <p:ext uri="{BB962C8B-B14F-4D97-AF65-F5344CB8AC3E}">
        <p14:creationId xmlns:p14="http://schemas.microsoft.com/office/powerpoint/2010/main" val="1118754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8</a:t>
            </a:fld>
            <a:endParaRPr lang="en-US" dirty="0"/>
          </a:p>
        </p:txBody>
      </p:sp>
    </p:spTree>
    <p:extLst>
      <p:ext uri="{BB962C8B-B14F-4D97-AF65-F5344CB8AC3E}">
        <p14:creationId xmlns:p14="http://schemas.microsoft.com/office/powerpoint/2010/main" val="2290438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B07852-A1E3-4B2E-B868-B2B82B4B899B}" type="slidenum">
              <a:rPr lang="en-US" smtClean="0"/>
              <a:t>9</a:t>
            </a:fld>
            <a:endParaRPr lang="en-US" dirty="0"/>
          </a:p>
        </p:txBody>
      </p:sp>
    </p:spTree>
    <p:extLst>
      <p:ext uri="{BB962C8B-B14F-4D97-AF65-F5344CB8AC3E}">
        <p14:creationId xmlns:p14="http://schemas.microsoft.com/office/powerpoint/2010/main" val="214158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395AC-97AE-D64B-99A2-69BC747620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ED56B7C-9D28-7844-B7D6-417A6CB8A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078749A-8845-9A45-8399-D6E3B3F61EE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6F33AE08-0934-A445-AEF3-67A1E2FB380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8CA57BF-7E8D-C148-9BD5-35CB86A8304D}"/>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210916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4667-FAE1-E944-B4B7-BA609DB403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AE65DD3-1882-7E4F-AB72-11CDEDFB98B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D760CB7-6626-654A-9420-5EE82F26C1B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D5E1FE63-58D6-EA4F-B835-07B925B676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95C20EED-F1A0-2E40-8B14-7B9EB7178DF6}"/>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4180141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30F42D-F13C-4E4E-9B91-134D0768009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6EA5FC6-9EDA-E046-BE8C-B9D3DE023D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a:extLst>
              <a:ext uri="{FF2B5EF4-FFF2-40B4-BE49-F238E27FC236}">
                <a16:creationId xmlns:a16="http://schemas.microsoft.com/office/drawing/2014/main" id="{3885000C-F6BE-3D4C-89FD-FF8F5DA5516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D772D76-4234-694F-925C-3027CED23763}"/>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19350713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5C64-EAED-4DDC-8F71-5741E8ED7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C7183-D053-48ED-A2C2-28CB37B32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041116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45E-3A0D-4322-A7E6-8E1FD8A74A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075B9-69FC-4878-8743-EC28DC57C2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8314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84C-D99C-4C53-8DAA-2D7C63A1D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6DD6CD-6A7D-44F9-BB22-EE908D5603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81492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64C3-1569-40FA-872D-D5C8526485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50AB0-0F04-4A51-8789-F3E2DE0759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2F30A-B298-4C14-A282-B64EF7774A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3437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81-5FDF-4FB5-A635-64D03541AA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810B5-71F0-47F6-A7B9-44D6BF8B87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7CB80-7C33-4C07-AAFB-F2C5869D28A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F785D-ABBA-455F-86E1-23161F3B8E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3626D-5262-487C-931B-A11BC12E8D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38535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F2D6-CA4B-4A30-9486-4D27F87E6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477667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855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DB-006A-4515-B496-B33E86A9D4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E6131-BF3D-4D93-837E-DE42515CC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9874AD-764E-441C-8834-68DF87B3E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95842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AC9A8-64AC-4A44-A88E-230B178A31B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14B35BC-64EC-7945-B326-C7F0921A9A2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E6FF22-2C7C-5E4D-89D8-1E7B06B473F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723E5BF-EB89-7E4C-96DD-9DF16DC4BD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DD3B36CB-B331-A149-AF24-12BC2E2A5FBD}"/>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844799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026E-9F96-4327-A103-5DC48A13C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061B2-7F11-493B-9BB1-7306F3335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D2AED1-1149-43CB-9A7A-29E996DF6D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2413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00C1-39E4-4D64-9409-A899B2686C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A6D81-8404-451A-9CE4-8416541450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17971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4FC2-EEC9-45C2-9FE8-A6AF3FF15B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CDD95-761E-4E69-B2DC-33B78D013F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0800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5C64-EAED-4DDC-8F71-5741E8ED7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C7183-D053-48ED-A2C2-28CB37B32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039426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45E-3A0D-4322-A7E6-8E1FD8A74A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075B9-69FC-4878-8743-EC28DC57C2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474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84C-D99C-4C53-8DAA-2D7C63A1D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6DD6CD-6A7D-44F9-BB22-EE908D5603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21129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64C3-1569-40FA-872D-D5C8526485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50AB0-0F04-4A51-8789-F3E2DE0759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2F30A-B298-4C14-A282-B64EF7774A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5280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81-5FDF-4FB5-A635-64D03541AA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810B5-71F0-47F6-A7B9-44D6BF8B87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7CB80-7C33-4C07-AAFB-F2C5869D28A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F785D-ABBA-455F-86E1-23161F3B8E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3626D-5262-487C-931B-A11BC12E8D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5867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F2D6-CA4B-4A30-9486-4D27F87E6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4433402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514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D85B4-B4A0-6C48-A7F5-B9A0BC12C3C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1B8B2EA-979F-F948-B715-69401FB737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E80C511-40C4-AA48-BDB4-2A101F4C865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2195EDE7-A737-C246-A8D0-6962403100E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A9625BC-4EBF-B74F-B07C-66A8D6B64350}"/>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0839605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DB-006A-4515-B496-B33E86A9D4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E6131-BF3D-4D93-837E-DE42515CC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9874AD-764E-441C-8834-68DF87B3E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99014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026E-9F96-4327-A103-5DC48A13C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061B2-7F11-493B-9BB1-7306F3335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D2AED1-1149-43CB-9A7A-29E996DF6D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3868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00C1-39E4-4D64-9409-A899B2686C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A6D81-8404-451A-9CE4-8416541450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207566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4FC2-EEC9-45C2-9FE8-A6AF3FF15B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CDD95-761E-4E69-B2DC-33B78D013F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46740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5C64-EAED-4DDC-8F71-5741E8ED7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4C7183-D053-48ED-A2C2-28CB37B32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19687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45E-3A0D-4322-A7E6-8E1FD8A74A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075B9-69FC-4878-8743-EC28DC57C2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7986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84C-D99C-4C53-8DAA-2D7C63A1D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6DD6CD-6A7D-44F9-BB22-EE908D5603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29912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64C3-1569-40FA-872D-D5C8526485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50AB0-0F04-4A51-8789-F3E2DE0759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2F30A-B298-4C14-A282-B64EF7774A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8180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81-5FDF-4FB5-A635-64D03541AA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810B5-71F0-47F6-A7B9-44D6BF8B87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7CB80-7C33-4C07-AAFB-F2C5869D28A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F785D-ABBA-455F-86E1-23161F3B8E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3626D-5262-487C-931B-A11BC12E8D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233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F2D6-CA4B-4A30-9486-4D27F87E6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213645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7621E-579C-0149-9F24-94DFC9B520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3D77BD-8E40-7847-9E3D-1548DAFE718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6016120-CFD9-4C44-B0DB-8DD3F11D1F8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6F2E333-DE7A-D24B-AACA-A910B227867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138C393-20CB-F942-B7C0-EBAB2FDD32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BC037A5-B6B5-BE4F-AFD0-F514C7850C65}"/>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2437861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671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DB-006A-4515-B496-B33E86A9D4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E6131-BF3D-4D93-837E-DE42515CC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9874AD-764E-441C-8834-68DF87B3E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69151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026E-9F96-4327-A103-5DC48A13C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061B2-7F11-493B-9BB1-7306F3335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D2AED1-1149-43CB-9A7A-29E996DF6D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46286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00C1-39E4-4D64-9409-A899B2686C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A6D81-8404-451A-9CE4-8416541450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402855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4FC2-EEC9-45C2-9FE8-A6AF3FF15B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CDD95-761E-4E69-B2DC-33B78D013F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18556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15C64-EAED-4DDC-8F71-5741E8ED7A0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494C7183-D053-48ED-A2C2-28CB37B3225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65385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145E-3A0D-4322-A7E6-8E1FD8A74A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3075B9-69FC-4878-8743-EC28DC57C29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41840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F84C-D99C-4C53-8DAA-2D7C63A1D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A6DD6CD-6A7D-44F9-BB22-EE908D5603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375700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64C3-1569-40FA-872D-D5C8526485A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050AB0-0F04-4A51-8789-F3E2DE0759C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B2F30A-B298-4C14-A282-B64EF7774AD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652592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181-5FDF-4FB5-A635-64D03541AAA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E810B5-71F0-47F6-A7B9-44D6BF8B875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27CB80-7C33-4C07-AAFB-F2C5869D28A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F785D-ABBA-455F-86E1-23161F3B8EC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D43626D-5262-487C-931B-A11BC12E8DD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423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05FD5-B198-B44D-85E5-2AA6E10BAD4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676D637-8946-9548-BB2B-EA2953B37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EEFE1E0-1450-C548-9D83-1CA30ABC2FB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D42B2DA-160C-8C4A-A641-9E1093C17E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4682D24-C863-FE4C-9EB5-50E2A2A030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7E604A6-F8D6-FA40-BD2A-0C12A43CC4A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BFAA5144-21F9-BD44-A147-75F2C63F8A4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39D54FF-E392-D747-965B-5582EDF4A412}"/>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4251759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5F2D6-CA4B-4A30-9486-4D27F87E663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951687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77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EEDB-006A-4515-B496-B33E86A9D4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8E6131-BF3D-4D93-837E-DE42515CC12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9874AD-764E-441C-8834-68DF87B3E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BD706-96CE-47D4-BE54-E2B50AAF3DA8}"/>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Tree>
    <p:extLst>
      <p:ext uri="{BB962C8B-B14F-4D97-AF65-F5344CB8AC3E}">
        <p14:creationId xmlns:p14="http://schemas.microsoft.com/office/powerpoint/2010/main" val="31273657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A026E-9F96-4327-A103-5DC48A13C79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C8061B2-7F11-493B-9BB1-7306F333582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8D2AED1-1149-43CB-9A7A-29E996DF6D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781340-0D83-4124-9C16-DDDA4CCF3F58}"/>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1FF5582A-52BC-4CF4-A55B-DB48E77E7659}"/>
              </a:ext>
            </a:extLst>
          </p:cNvPr>
          <p:cNvSpPr>
            <a:spLocks noGrp="1"/>
          </p:cNvSpPr>
          <p:nvPr>
            <p:ph type="sldNum" sz="quarter" idx="12"/>
          </p:nvPr>
        </p:nvSpPr>
        <p:spPr>
          <a:xfrm>
            <a:off x="8610600" y="6356350"/>
            <a:ext cx="2743200" cy="365125"/>
          </a:xfrm>
          <a:prstGeom prst="rect">
            <a:avLst/>
          </a:prstGeom>
        </p:spPr>
        <p:txBody>
          <a:bodyPr/>
          <a:lstStyle/>
          <a:p>
            <a:fld id="{75ABE512-B8A2-419E-97B8-91E9DFA2BB16}" type="slidenum">
              <a:rPr lang="en-GB" smtClean="0"/>
              <a:t>‹#›</a:t>
            </a:fld>
            <a:endParaRPr lang="en-GB" dirty="0"/>
          </a:p>
        </p:txBody>
      </p:sp>
    </p:spTree>
    <p:extLst>
      <p:ext uri="{BB962C8B-B14F-4D97-AF65-F5344CB8AC3E}">
        <p14:creationId xmlns:p14="http://schemas.microsoft.com/office/powerpoint/2010/main" val="27343304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00C1-39E4-4D64-9409-A899B2686C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FA6D81-8404-451A-9CE4-84165414504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8D3E03-D2DD-43C1-BCE0-E70766E519EE}"/>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77575C9C-1F7B-41C5-AA5F-440837E7964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B9ADE3F-B077-4D68-894F-00ED83C2EB7E}"/>
              </a:ext>
            </a:extLst>
          </p:cNvPr>
          <p:cNvSpPr>
            <a:spLocks noGrp="1"/>
          </p:cNvSpPr>
          <p:nvPr>
            <p:ph type="sldNum" sz="quarter" idx="12"/>
          </p:nvPr>
        </p:nvSpPr>
        <p:spPr>
          <a:xfrm>
            <a:off x="8610600" y="6356350"/>
            <a:ext cx="2743200" cy="365125"/>
          </a:xfrm>
          <a:prstGeom prst="rect">
            <a:avLst/>
          </a:prstGeom>
        </p:spPr>
        <p:txBody>
          <a:bodyPr/>
          <a:lstStyle/>
          <a:p>
            <a:fld id="{75ABE512-B8A2-419E-97B8-91E9DFA2BB16}" type="slidenum">
              <a:rPr lang="en-GB" smtClean="0"/>
              <a:t>‹#›</a:t>
            </a:fld>
            <a:endParaRPr lang="en-GB" dirty="0"/>
          </a:p>
        </p:txBody>
      </p:sp>
    </p:spTree>
    <p:extLst>
      <p:ext uri="{BB962C8B-B14F-4D97-AF65-F5344CB8AC3E}">
        <p14:creationId xmlns:p14="http://schemas.microsoft.com/office/powerpoint/2010/main" val="26577553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24FC2-EEC9-45C2-9FE8-A6AF3FF15B8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8CDD95-761E-4E69-B2DC-33B78D013F7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33653E-0FC3-43F9-878B-2D99D32A8CF1}"/>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BD3E5193-89D0-46C5-A0CF-CFFC598C040F}"/>
              </a:ext>
            </a:extLst>
          </p:cNvPr>
          <p:cNvSpPr>
            <a:spLocks noGrp="1"/>
          </p:cNvSpPr>
          <p:nvPr>
            <p:ph type="sldNum" sz="quarter" idx="12"/>
          </p:nvPr>
        </p:nvSpPr>
        <p:spPr>
          <a:xfrm>
            <a:off x="8610600" y="6356350"/>
            <a:ext cx="2743200" cy="365125"/>
          </a:xfrm>
          <a:prstGeom prst="rect">
            <a:avLst/>
          </a:prstGeom>
        </p:spPr>
        <p:txBody>
          <a:bodyPr/>
          <a:lstStyle/>
          <a:p>
            <a:fld id="{75ABE512-B8A2-419E-97B8-91E9DFA2BB16}" type="slidenum">
              <a:rPr lang="en-GB" smtClean="0"/>
              <a:t>‹#›</a:t>
            </a:fld>
            <a:endParaRPr lang="en-GB" dirty="0"/>
          </a:p>
        </p:txBody>
      </p:sp>
    </p:spTree>
    <p:extLst>
      <p:ext uri="{BB962C8B-B14F-4D97-AF65-F5344CB8AC3E}">
        <p14:creationId xmlns:p14="http://schemas.microsoft.com/office/powerpoint/2010/main" val="17048093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3DBC5-7BA9-4C99-9766-01F21F451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800D1C-67DC-4D6D-A17F-CA2EFBEC6D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027C7A3-01B6-465D-8DF4-D74D8825A4F9}"/>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9DAD246B-7F0A-4A2D-9BAD-922D146D8FB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2652F1F-7877-49FA-AF93-015C80A700CC}"/>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40652337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99D36-538B-44F4-82DE-96C24BDBD9E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B63EC89-BA13-4BD2-B1AB-87926F95DA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DF4839-6446-4D25-A988-92C02A3F222A}"/>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FF1FE8FD-5697-4CD2-AD71-D2B2A865989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65618108-1105-4378-9688-967CB01907B6}"/>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16098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8F49D-C625-4B16-AFB3-849193D7A3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B6F2950-AE9F-434E-ACE5-BF0D8C1A61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AF899-BAAA-4C13-A870-64A616B89F6E}"/>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CF4A04FC-B167-4B2C-936B-2EC3A31F6E8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2636E0AF-A44C-4CAF-B409-F5DFDAC33963}"/>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34706873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27471-125A-4224-A397-93819476BE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22FFD9-5A02-48E0-88DF-0E9D8825F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36D9905-5C28-4566-9D94-5C7B076C0C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320676-DD6D-446B-81C6-5FAFD56E61FB}"/>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C2FFA78B-AE2E-417B-B35B-9F2E756E493B}"/>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41D47BEA-1075-4B44-929E-F11EBAC67572}"/>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279832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D516-3652-6041-831C-3C4B578A338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1F9E889-F4CC-1B47-903D-391040F3DCC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FC1ADB95-67CF-2548-AFDD-7D945901A15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09855DEE-F91A-354B-BA86-52D3A9B86ED5}"/>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7174125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B9B9D-59F4-46C3-865A-5B6EA1A0E56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336278-E087-4599-ACE8-DF2355E189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A92455-6A06-49FB-A3BC-2837688A50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1D7FB8-D2FD-4293-8766-1B056571A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35C12C-9BB2-40C9-9E6A-E955CE5753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C3A6AB-C4E4-4B11-9F58-FB5FE6F587EE}"/>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8" name="Footer Placeholder 7">
            <a:extLst>
              <a:ext uri="{FF2B5EF4-FFF2-40B4-BE49-F238E27FC236}">
                <a16:creationId xmlns:a16="http://schemas.microsoft.com/office/drawing/2014/main" id="{243BA93B-C264-44C9-8F5C-2EB8B40E1F26}"/>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9" name="Slide Number Placeholder 8">
            <a:extLst>
              <a:ext uri="{FF2B5EF4-FFF2-40B4-BE49-F238E27FC236}">
                <a16:creationId xmlns:a16="http://schemas.microsoft.com/office/drawing/2014/main" id="{17ADFCEF-2F66-455C-A30E-CAC5A820428A}"/>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42161091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B4F1-5FBE-411F-8805-40E05C3E13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577CD5-A16E-43E5-BB05-7CD59205A48D}"/>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4" name="Footer Placeholder 3">
            <a:extLst>
              <a:ext uri="{FF2B5EF4-FFF2-40B4-BE49-F238E27FC236}">
                <a16:creationId xmlns:a16="http://schemas.microsoft.com/office/drawing/2014/main" id="{132E5A44-C966-4F0E-B695-35EAB379E16D}"/>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5" name="Slide Number Placeholder 4">
            <a:extLst>
              <a:ext uri="{FF2B5EF4-FFF2-40B4-BE49-F238E27FC236}">
                <a16:creationId xmlns:a16="http://schemas.microsoft.com/office/drawing/2014/main" id="{CFC9BD6C-ADFD-42FE-9F0E-5355819F36D3}"/>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10201817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CF0480-4199-4510-A2F8-CC071DD4E9BC}"/>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3" name="Footer Placeholder 2">
            <a:extLst>
              <a:ext uri="{FF2B5EF4-FFF2-40B4-BE49-F238E27FC236}">
                <a16:creationId xmlns:a16="http://schemas.microsoft.com/office/drawing/2014/main" id="{65FDD40E-3E04-4B40-AA87-BEB89A88DAD2}"/>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4" name="Slide Number Placeholder 3">
            <a:extLst>
              <a:ext uri="{FF2B5EF4-FFF2-40B4-BE49-F238E27FC236}">
                <a16:creationId xmlns:a16="http://schemas.microsoft.com/office/drawing/2014/main" id="{3DCF7027-36F0-436A-A9A4-9EB8AFC18D4C}"/>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4167019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A17CE-31F1-4299-BAA9-2DEB7B2635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26F710F-C454-4ACC-9315-49AC01EA45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52675F4-4672-422F-B649-E9D1070DCD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18E0A-3009-4599-A3B3-41A3D15B451A}"/>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7E3DB236-798B-49D2-B994-C5AF4E2DF3D8}"/>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D92A34E3-221B-4CEC-8D1B-D6AB6C0DAEFB}"/>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38554165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21FE-3BA0-4D32-983C-2DD3D30E7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F51CE1-C957-47F0-A5B6-1CFB5ED2D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374FEF2-C17C-459A-B728-87A8F46C9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4AE7B-2003-46D6-8905-9B6C48E7EE0D}"/>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6" name="Footer Placeholder 5">
            <a:extLst>
              <a:ext uri="{FF2B5EF4-FFF2-40B4-BE49-F238E27FC236}">
                <a16:creationId xmlns:a16="http://schemas.microsoft.com/office/drawing/2014/main" id="{68A66177-0BFD-4FA2-BA90-ED552293300C}"/>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ED790387-C414-4B70-B432-20E432508CBF}"/>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31800705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9CB07-4451-4B60-B4C3-144673B3D9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C90BA9-15AF-4BAB-99FF-0BEA0813A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BF929F-8BB0-4F24-BEA7-AB87AE45FC23}"/>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17D380F1-741C-4360-AAED-E5A761D5ED8E}"/>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F2B046C7-65BE-4C9A-87CA-99F24CB059DC}"/>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7494792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CFCBF-DF52-47FB-9CDB-33F25CA3B52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19077B2-FC4E-40EB-A584-72DE58ADE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ED02EF-548F-45CE-9F2C-E13AC4C775B5}"/>
              </a:ext>
            </a:extLst>
          </p:cNvPr>
          <p:cNvSpPr>
            <a:spLocks noGrp="1"/>
          </p:cNvSpPr>
          <p:nvPr>
            <p:ph type="dt" sz="half" idx="10"/>
          </p:nvPr>
        </p:nvSpPr>
        <p:spPr>
          <a:xfrm>
            <a:off x="838200" y="6356350"/>
            <a:ext cx="2743200" cy="365125"/>
          </a:xfrm>
          <a:prstGeom prst="rect">
            <a:avLst/>
          </a:prstGeom>
        </p:spPr>
        <p:txBody>
          <a:bodyPr/>
          <a:lstStyle/>
          <a:p>
            <a:endParaRPr lang="en-GB" dirty="0"/>
          </a:p>
        </p:txBody>
      </p:sp>
      <p:sp>
        <p:nvSpPr>
          <p:cNvPr id="5" name="Footer Placeholder 4">
            <a:extLst>
              <a:ext uri="{FF2B5EF4-FFF2-40B4-BE49-F238E27FC236}">
                <a16:creationId xmlns:a16="http://schemas.microsoft.com/office/drawing/2014/main" id="{E7311D3F-FF53-4973-B4B3-1625609BCB15}"/>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9729D868-E53C-48F3-82BD-BBBE77416DBD}"/>
              </a:ext>
            </a:extLst>
          </p:cNvPr>
          <p:cNvSpPr>
            <a:spLocks noGrp="1"/>
          </p:cNvSpPr>
          <p:nvPr>
            <p:ph type="sldNum" sz="quarter" idx="12"/>
          </p:nvPr>
        </p:nvSpPr>
        <p:spPr>
          <a:xfrm>
            <a:off x="8610600" y="6356350"/>
            <a:ext cx="2743200" cy="365125"/>
          </a:xfrm>
          <a:prstGeom prst="rect">
            <a:avLst/>
          </a:prstGeom>
        </p:spPr>
        <p:txBody>
          <a:bodyPr/>
          <a:lstStyle/>
          <a:p>
            <a:fld id="{A1F79B78-08D4-44CF-9A6A-4F8C36286D1E}" type="slidenum">
              <a:rPr lang="en-GB" smtClean="0"/>
              <a:t>‹#›</a:t>
            </a:fld>
            <a:endParaRPr lang="en-GB" dirty="0"/>
          </a:p>
        </p:txBody>
      </p:sp>
    </p:spTree>
    <p:extLst>
      <p:ext uri="{BB962C8B-B14F-4D97-AF65-F5344CB8AC3E}">
        <p14:creationId xmlns:p14="http://schemas.microsoft.com/office/powerpoint/2010/main" val="3889335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5240C-1A7E-C944-BAE6-525C42F2B9B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98DB3D6D-ADA2-A54B-9402-D9BF6BABC3F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1753C08-5393-3448-8A7C-7C3601DEBEEA}"/>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848492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CCA5-9ECB-A048-B7AA-574375A031F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C72147A-2DA1-CB46-925D-A9EFEA83A1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D76EEF1-1EDD-AE43-893D-567A69517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25003B8-4344-D141-B6B7-83E7E4F657E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E2FB3AA3-B4E4-9041-81FA-8B7BC5C9ACB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7A2F17F-1735-3A45-AB80-FA77C58EB13B}"/>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06713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CE504-DDD4-024C-AFAF-F5BE6F6878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8CE7541-BAB6-F648-AF08-7A92C4CAF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1417A580-9EFA-3349-97B9-5BA406FA8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DA9C63-3ECC-F240-82E7-8050D86328C7}"/>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7D65989F-6BFC-3641-80ED-10304ADC6DF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ECF0360-66FC-B647-A2ED-8094A8592A43}"/>
              </a:ext>
            </a:extLst>
          </p:cNvPr>
          <p:cNvSpPr>
            <a:spLocks noGrp="1"/>
          </p:cNvSpPr>
          <p:nvPr>
            <p:ph type="sldNum" sz="quarter" idx="12"/>
          </p:nvPr>
        </p:nvSpPr>
        <p:spPr>
          <a:xfrm>
            <a:off x="8610600" y="6356350"/>
            <a:ext cx="2743200" cy="365125"/>
          </a:xfrm>
          <a:prstGeom prst="rect">
            <a:avLst/>
          </a:prstGeom>
        </p:spPr>
        <p:txBody>
          <a:bodyPr/>
          <a:lstStyle/>
          <a:p>
            <a:fld id="{2F6626A8-B133-0B45-81E3-CD700EDF96EC}" type="slidenum">
              <a:rPr lang="en-US" smtClean="0"/>
              <a:t>‹#›</a:t>
            </a:fld>
            <a:endParaRPr lang="en-US" dirty="0"/>
          </a:p>
        </p:txBody>
      </p:sp>
    </p:spTree>
    <p:extLst>
      <p:ext uri="{BB962C8B-B14F-4D97-AF65-F5344CB8AC3E}">
        <p14:creationId xmlns:p14="http://schemas.microsoft.com/office/powerpoint/2010/main" val="399829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89EB1A0-6635-46BE-8C9C-F150412B3F74}"/>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0"/>
            <a:ext cx="12192000" cy="6950869"/>
          </a:xfrm>
          <a:prstGeom prst="rect">
            <a:avLst/>
          </a:prstGeom>
        </p:spPr>
      </p:pic>
      <p:sp>
        <p:nvSpPr>
          <p:cNvPr id="2" name="Title Placeholder 1">
            <a:extLst>
              <a:ext uri="{FF2B5EF4-FFF2-40B4-BE49-F238E27FC236}">
                <a16:creationId xmlns:a16="http://schemas.microsoft.com/office/drawing/2014/main" id="{B964CF08-D4C7-AC4D-939F-C31CEA58F654}"/>
              </a:ext>
            </a:extLst>
          </p:cNvPr>
          <p:cNvSpPr>
            <a:spLocks noGrp="1"/>
          </p:cNvSpPr>
          <p:nvPr>
            <p:ph type="title"/>
          </p:nvPr>
        </p:nvSpPr>
        <p:spPr>
          <a:xfrm>
            <a:off x="1955800" y="330351"/>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9B4C9C-B4E8-5E41-BB88-8D1D24F03715}"/>
              </a:ext>
            </a:extLst>
          </p:cNvPr>
          <p:cNvSpPr>
            <a:spLocks noGrp="1"/>
          </p:cNvSpPr>
          <p:nvPr>
            <p:ph type="body" idx="1"/>
          </p:nvPr>
        </p:nvSpPr>
        <p:spPr>
          <a:xfrm>
            <a:off x="19558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43823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1" kern="1200">
          <a:solidFill>
            <a:schemeClr val="tx1"/>
          </a:solidFill>
          <a:latin typeface="Parkson"/>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1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EB0-03B9-4313-BAA0-8CD2BA87D13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64BF293-FAC7-4BB0-AACD-65BDE0860C65}"/>
              </a:ext>
            </a:extLst>
          </p:cNvPr>
          <p:cNvSpPr/>
          <p:nvPr userDrawn="1"/>
        </p:nvSpPr>
        <p:spPr>
          <a:xfrm>
            <a:off x="0" y="-1"/>
            <a:ext cx="12192000" cy="6858001"/>
          </a:xfrm>
          <a:prstGeom prst="rect">
            <a:avLst/>
          </a:prstGeom>
          <a:gradFill>
            <a:gsLst>
              <a:gs pos="0">
                <a:schemeClr val="accent1">
                  <a:lumMod val="0"/>
                  <a:alpha val="0"/>
                </a:schemeClr>
              </a:gs>
              <a:gs pos="100000">
                <a:srgbClr val="000000">
                  <a:alpha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762F3942-CEC2-48E5-8C41-B4C8AA983F23}"/>
              </a:ext>
            </a:extLst>
          </p:cNvPr>
          <p:cNvCxnSpPr>
            <a:cxnSpLocks/>
          </p:cNvCxnSpPr>
          <p:nvPr userDrawn="1"/>
        </p:nvCxnSpPr>
        <p:spPr>
          <a:xfrm>
            <a:off x="1773100" y="276225"/>
            <a:ext cx="0" cy="6379756"/>
          </a:xfrm>
          <a:prstGeom prst="line">
            <a:avLst/>
          </a:prstGeom>
        </p:spPr>
        <p:style>
          <a:lnRef idx="1">
            <a:schemeClr val="accent2"/>
          </a:lnRef>
          <a:fillRef idx="0">
            <a:schemeClr val="accent2"/>
          </a:fillRef>
          <a:effectRef idx="0">
            <a:schemeClr val="accent2"/>
          </a:effectRef>
          <a:fontRef idx="minor">
            <a:schemeClr val="tx1"/>
          </a:fontRef>
        </p:style>
      </p:cxnSp>
      <p:sp>
        <p:nvSpPr>
          <p:cNvPr id="15" name="Text Placeholder 2">
            <a:extLst>
              <a:ext uri="{FF2B5EF4-FFF2-40B4-BE49-F238E27FC236}">
                <a16:creationId xmlns:a16="http://schemas.microsoft.com/office/drawing/2014/main" id="{74CCE94B-3A27-4507-A186-5C8411D37A4B}"/>
              </a:ext>
            </a:extLst>
          </p:cNvPr>
          <p:cNvSpPr>
            <a:spLocks noGrp="1"/>
          </p:cNvSpPr>
          <p:nvPr>
            <p:ph type="body" idx="1"/>
          </p:nvPr>
        </p:nvSpPr>
        <p:spPr>
          <a:xfrm>
            <a:off x="1955800" y="1825625"/>
            <a:ext cx="979317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picture containing text, sign&#10;&#10;Description automatically generated">
            <a:extLst>
              <a:ext uri="{FF2B5EF4-FFF2-40B4-BE49-F238E27FC236}">
                <a16:creationId xmlns:a16="http://schemas.microsoft.com/office/drawing/2014/main" id="{34515808-643D-48A9-839C-D28C04ABEB51}"/>
              </a:ext>
            </a:extLst>
          </p:cNvPr>
          <p:cNvPicPr>
            <a:picLocks noChangeAspect="1"/>
          </p:cNvPicPr>
          <p:nvPr userDrawn="1"/>
        </p:nvPicPr>
        <p:blipFill>
          <a:blip r:embed="rId13"/>
          <a:stretch>
            <a:fillRect/>
          </a:stretch>
        </p:blipFill>
        <p:spPr>
          <a:xfrm>
            <a:off x="221706" y="347089"/>
            <a:ext cx="1368695" cy="1138754"/>
          </a:xfrm>
          <a:prstGeom prst="rect">
            <a:avLst/>
          </a:prstGeom>
        </p:spPr>
      </p:pic>
      <p:sp>
        <p:nvSpPr>
          <p:cNvPr id="3" name="TextBox 2">
            <a:extLst>
              <a:ext uri="{FF2B5EF4-FFF2-40B4-BE49-F238E27FC236}">
                <a16:creationId xmlns:a16="http://schemas.microsoft.com/office/drawing/2014/main" id="{E899CDFF-1733-4AFF-BE63-9F3C7EFBE36C}"/>
              </a:ext>
            </a:extLst>
          </p:cNvPr>
          <p:cNvSpPr txBox="1"/>
          <p:nvPr userDrawn="1"/>
        </p:nvSpPr>
        <p:spPr>
          <a:xfrm>
            <a:off x="4607083" y="6486704"/>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Tree>
    <p:extLst>
      <p:ext uri="{BB962C8B-B14F-4D97-AF65-F5344CB8AC3E}">
        <p14:creationId xmlns:p14="http://schemas.microsoft.com/office/powerpoint/2010/main" val="2976563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24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EB0-03B9-4313-BAA0-8CD2BA87D13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9" name="Straight Connector 8">
            <a:extLst>
              <a:ext uri="{FF2B5EF4-FFF2-40B4-BE49-F238E27FC236}">
                <a16:creationId xmlns:a16="http://schemas.microsoft.com/office/drawing/2014/main" id="{762F3942-CEC2-48E5-8C41-B4C8AA983F23}"/>
              </a:ext>
            </a:extLst>
          </p:cNvPr>
          <p:cNvCxnSpPr>
            <a:cxnSpLocks/>
          </p:cNvCxnSpPr>
          <p:nvPr userDrawn="1"/>
        </p:nvCxnSpPr>
        <p:spPr>
          <a:xfrm>
            <a:off x="1773100" y="276225"/>
            <a:ext cx="0" cy="6379756"/>
          </a:xfrm>
          <a:prstGeom prst="line">
            <a:avLst/>
          </a:prstGeom>
        </p:spPr>
        <p:style>
          <a:lnRef idx="1">
            <a:schemeClr val="accent2"/>
          </a:lnRef>
          <a:fillRef idx="0">
            <a:schemeClr val="accent2"/>
          </a:fillRef>
          <a:effectRef idx="0">
            <a:schemeClr val="accent2"/>
          </a:effectRef>
          <a:fontRef idx="minor">
            <a:schemeClr val="tx1"/>
          </a:fontRef>
        </p:style>
      </p:cxnSp>
      <p:sp>
        <p:nvSpPr>
          <p:cNvPr id="15" name="Text Placeholder 2">
            <a:extLst>
              <a:ext uri="{FF2B5EF4-FFF2-40B4-BE49-F238E27FC236}">
                <a16:creationId xmlns:a16="http://schemas.microsoft.com/office/drawing/2014/main" id="{74CCE94B-3A27-4507-A186-5C8411D37A4B}"/>
              </a:ext>
            </a:extLst>
          </p:cNvPr>
          <p:cNvSpPr>
            <a:spLocks noGrp="1"/>
          </p:cNvSpPr>
          <p:nvPr>
            <p:ph type="body" idx="1"/>
          </p:nvPr>
        </p:nvSpPr>
        <p:spPr>
          <a:xfrm>
            <a:off x="1955800" y="1825625"/>
            <a:ext cx="979317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picture containing text, sign&#10;&#10;Description automatically generated">
            <a:extLst>
              <a:ext uri="{FF2B5EF4-FFF2-40B4-BE49-F238E27FC236}">
                <a16:creationId xmlns:a16="http://schemas.microsoft.com/office/drawing/2014/main" id="{34515808-643D-48A9-839C-D28C04ABEB51}"/>
              </a:ext>
            </a:extLst>
          </p:cNvPr>
          <p:cNvPicPr>
            <a:picLocks noChangeAspect="1"/>
          </p:cNvPicPr>
          <p:nvPr userDrawn="1"/>
        </p:nvPicPr>
        <p:blipFill>
          <a:blip r:embed="rId13"/>
          <a:stretch>
            <a:fillRect/>
          </a:stretch>
        </p:blipFill>
        <p:spPr>
          <a:xfrm>
            <a:off x="221706" y="347089"/>
            <a:ext cx="1368695" cy="1138754"/>
          </a:xfrm>
          <a:prstGeom prst="rect">
            <a:avLst/>
          </a:prstGeom>
        </p:spPr>
      </p:pic>
      <p:sp>
        <p:nvSpPr>
          <p:cNvPr id="3" name="TextBox 2">
            <a:extLst>
              <a:ext uri="{FF2B5EF4-FFF2-40B4-BE49-F238E27FC236}">
                <a16:creationId xmlns:a16="http://schemas.microsoft.com/office/drawing/2014/main" id="{E899CDFF-1733-4AFF-BE63-9F3C7EFBE36C}"/>
              </a:ext>
            </a:extLst>
          </p:cNvPr>
          <p:cNvSpPr txBox="1"/>
          <p:nvPr userDrawn="1"/>
        </p:nvSpPr>
        <p:spPr>
          <a:xfrm>
            <a:off x="63021" y="5755543"/>
            <a:ext cx="1666949" cy="1061829"/>
          </a:xfrm>
          <a:prstGeom prst="rect">
            <a:avLst/>
          </a:prstGeom>
          <a:noFill/>
        </p:spPr>
        <p:txBody>
          <a:bodyPr wrap="square" rtlCol="0">
            <a:spAutoFit/>
          </a:bodyPr>
          <a:lstStyle/>
          <a:p>
            <a:pPr algn="l"/>
            <a:r>
              <a:rPr lang="en-US" sz="700" dirty="0">
                <a:solidFill>
                  <a:schemeClr val="bg1">
                    <a:lumMod val="50000"/>
                  </a:schemeClr>
                </a:solidFill>
                <a:latin typeface="Roboto" panose="02000000000000000000" pitchFamily="2" charset="0"/>
                <a:ea typeface="Roboto" panose="02000000000000000000" pitchFamily="2" charset="0"/>
              </a:rPr>
              <a:t>Stephen Lawrence Day Foundation</a:t>
            </a:r>
          </a:p>
          <a:p>
            <a:pPr algn="l"/>
            <a:endParaRPr lang="en-US" sz="700" dirty="0">
              <a:solidFill>
                <a:schemeClr val="bg1">
                  <a:lumMod val="50000"/>
                </a:schemeClr>
              </a:solidFill>
              <a:latin typeface="Roboto" panose="02000000000000000000" pitchFamily="2" charset="0"/>
              <a:ea typeface="Roboto" panose="02000000000000000000" pitchFamily="2" charset="0"/>
            </a:endParaRPr>
          </a:p>
          <a:p>
            <a:pPr algn="l"/>
            <a:r>
              <a:rPr lang="en-US" sz="700" dirty="0">
                <a:solidFill>
                  <a:schemeClr val="bg1">
                    <a:lumMod val="50000"/>
                  </a:schemeClr>
                </a:solidFill>
                <a:latin typeface="Roboto" panose="02000000000000000000" pitchFamily="2" charset="0"/>
                <a:ea typeface="Roboto" panose="02000000000000000000" pitchFamily="2" charset="0"/>
              </a:rPr>
              <a:t>Kemp House, 152-160 City Road, London, EC1V 2NX</a:t>
            </a:r>
          </a:p>
          <a:p>
            <a:pPr algn="l"/>
            <a:endParaRPr lang="en-US" sz="700" dirty="0">
              <a:solidFill>
                <a:schemeClr val="bg1">
                  <a:lumMod val="50000"/>
                </a:schemeClr>
              </a:solidFill>
              <a:latin typeface="Roboto" panose="02000000000000000000" pitchFamily="2" charset="0"/>
              <a:ea typeface="Roboto" panose="02000000000000000000" pitchFamily="2" charset="0"/>
            </a:endParaRPr>
          </a:p>
          <a:p>
            <a:pPr algn="l"/>
            <a:r>
              <a:rPr lang="en-US" sz="700" dirty="0">
                <a:solidFill>
                  <a:schemeClr val="bg1">
                    <a:lumMod val="50000"/>
                  </a:schemeClr>
                </a:solidFill>
                <a:latin typeface="Roboto" panose="02000000000000000000" pitchFamily="2" charset="0"/>
                <a:ea typeface="Roboto" panose="02000000000000000000" pitchFamily="2" charset="0"/>
              </a:rPr>
              <a:t>Copyright © 2020 Stephen Lawrence Day Foundation. All Rights Reserved.</a:t>
            </a:r>
          </a:p>
          <a:p>
            <a:pPr algn="l"/>
            <a:endParaRPr lang="en-US" sz="700" dirty="0">
              <a:solidFill>
                <a:schemeClr val="bg1">
                  <a:lumMod val="50000"/>
                </a:schemeClr>
              </a:solidFill>
              <a:latin typeface="Roboto" panose="02000000000000000000" pitchFamily="2" charset="0"/>
              <a:ea typeface="Roboto" panose="02000000000000000000" pitchFamily="2" charset="0"/>
            </a:endParaRPr>
          </a:p>
          <a:p>
            <a:pPr algn="l"/>
            <a:r>
              <a:rPr lang="en-US" sz="700" dirty="0">
                <a:solidFill>
                  <a:schemeClr val="bg1">
                    <a:lumMod val="50000"/>
                  </a:schemeClr>
                </a:solidFill>
                <a:latin typeface="Roboto" panose="02000000000000000000" pitchFamily="2" charset="0"/>
                <a:ea typeface="Roboto" panose="02000000000000000000" pitchFamily="2" charset="0"/>
              </a:rPr>
              <a:t>Charity Number 1187566. </a:t>
            </a:r>
            <a:endParaRPr lang="en-GB" sz="700" dirty="0">
              <a:solidFill>
                <a:schemeClr val="bg1">
                  <a:lumMod val="50000"/>
                </a:schemeClr>
              </a:solidFill>
              <a:latin typeface="Roboto" panose="02000000000000000000" pitchFamily="2" charset="0"/>
              <a:ea typeface="Roboto" panose="02000000000000000000" pitchFamily="2" charset="0"/>
            </a:endParaRPr>
          </a:p>
        </p:txBody>
      </p:sp>
      <p:pic>
        <p:nvPicPr>
          <p:cNvPr id="8" name="Picture 7" descr="Logo&#10;&#10;Description automatically generated">
            <a:extLst>
              <a:ext uri="{FF2B5EF4-FFF2-40B4-BE49-F238E27FC236}">
                <a16:creationId xmlns:a16="http://schemas.microsoft.com/office/drawing/2014/main" id="{7449D8C2-CE97-4374-9D65-11E7C833CEDA}"/>
              </a:ext>
            </a:extLst>
          </p:cNvPr>
          <p:cNvPicPr>
            <a:picLocks noChangeAspect="1"/>
          </p:cNvPicPr>
          <p:nvPr userDrawn="1"/>
        </p:nvPicPr>
        <p:blipFill>
          <a:blip r:embed="rId14"/>
          <a:stretch>
            <a:fillRect/>
          </a:stretch>
        </p:blipFill>
        <p:spPr>
          <a:xfrm>
            <a:off x="134259" y="5153565"/>
            <a:ext cx="1364402" cy="289512"/>
          </a:xfrm>
          <a:prstGeom prst="rect">
            <a:avLst/>
          </a:prstGeom>
        </p:spPr>
      </p:pic>
    </p:spTree>
    <p:extLst>
      <p:ext uri="{BB962C8B-B14F-4D97-AF65-F5344CB8AC3E}">
        <p14:creationId xmlns:p14="http://schemas.microsoft.com/office/powerpoint/2010/main" val="5788154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lnSpc>
          <a:spcPct val="90000"/>
        </a:lnSpc>
        <a:spcBef>
          <a:spcPct val="0"/>
        </a:spcBef>
        <a:buNone/>
        <a:defRPr sz="24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EB0-03B9-4313-BAA0-8CD2BA87D13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1810EB77-2AF5-4804-98A2-F1CDE1B72891}"/>
              </a:ext>
            </a:extLst>
          </p:cNvPr>
          <p:cNvSpPr/>
          <p:nvPr userDrawn="1"/>
        </p:nvSpPr>
        <p:spPr>
          <a:xfrm>
            <a:off x="0" y="-1"/>
            <a:ext cx="12192000" cy="6858001"/>
          </a:xfrm>
          <a:prstGeom prst="rect">
            <a:avLst/>
          </a:prstGeom>
          <a:gradFill>
            <a:gsLst>
              <a:gs pos="0">
                <a:schemeClr val="accent1">
                  <a:lumMod val="0"/>
                  <a:alpha val="0"/>
                </a:schemeClr>
              </a:gs>
              <a:gs pos="100000">
                <a:srgbClr val="000000">
                  <a:alpha val="1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2">
            <a:extLst>
              <a:ext uri="{FF2B5EF4-FFF2-40B4-BE49-F238E27FC236}">
                <a16:creationId xmlns:a16="http://schemas.microsoft.com/office/drawing/2014/main" id="{74CCE94B-3A27-4507-A186-5C8411D37A4B}"/>
              </a:ext>
            </a:extLst>
          </p:cNvPr>
          <p:cNvSpPr>
            <a:spLocks noGrp="1"/>
          </p:cNvSpPr>
          <p:nvPr>
            <p:ph type="body" idx="1"/>
          </p:nvPr>
        </p:nvSpPr>
        <p:spPr>
          <a:xfrm>
            <a:off x="1955800" y="1825625"/>
            <a:ext cx="9793173"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picture containing text, sign&#10;&#10;Description automatically generated">
            <a:extLst>
              <a:ext uri="{FF2B5EF4-FFF2-40B4-BE49-F238E27FC236}">
                <a16:creationId xmlns:a16="http://schemas.microsoft.com/office/drawing/2014/main" id="{34515808-643D-48A9-839C-D28C04ABEB51}"/>
              </a:ext>
            </a:extLst>
          </p:cNvPr>
          <p:cNvPicPr>
            <a:picLocks noChangeAspect="1"/>
          </p:cNvPicPr>
          <p:nvPr userDrawn="1"/>
        </p:nvPicPr>
        <p:blipFill>
          <a:blip r:embed="rId13"/>
          <a:stretch>
            <a:fillRect/>
          </a:stretch>
        </p:blipFill>
        <p:spPr>
          <a:xfrm>
            <a:off x="221706" y="347089"/>
            <a:ext cx="1368695" cy="1138754"/>
          </a:xfrm>
          <a:prstGeom prst="rect">
            <a:avLst/>
          </a:prstGeom>
        </p:spPr>
      </p:pic>
      <p:sp>
        <p:nvSpPr>
          <p:cNvPr id="3" name="TextBox 2">
            <a:extLst>
              <a:ext uri="{FF2B5EF4-FFF2-40B4-BE49-F238E27FC236}">
                <a16:creationId xmlns:a16="http://schemas.microsoft.com/office/drawing/2014/main" id="{E899CDFF-1733-4AFF-BE63-9F3C7EFBE36C}"/>
              </a:ext>
            </a:extLst>
          </p:cNvPr>
          <p:cNvSpPr txBox="1"/>
          <p:nvPr userDrawn="1"/>
        </p:nvSpPr>
        <p:spPr>
          <a:xfrm>
            <a:off x="4607083" y="6486704"/>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Tree>
    <p:extLst>
      <p:ext uri="{BB962C8B-B14F-4D97-AF65-F5344CB8AC3E}">
        <p14:creationId xmlns:p14="http://schemas.microsoft.com/office/powerpoint/2010/main" val="31237857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lnSpc>
          <a:spcPct val="90000"/>
        </a:lnSpc>
        <a:spcBef>
          <a:spcPct val="0"/>
        </a:spcBef>
        <a:buNone/>
        <a:defRPr sz="24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DE0EB0-03B9-4313-BAA0-8CD2BA87D132}"/>
              </a:ext>
            </a:extLst>
          </p:cNvPr>
          <p:cNvSpPr/>
          <p:nvPr userDrawn="1"/>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2">
            <a:extLst>
              <a:ext uri="{FF2B5EF4-FFF2-40B4-BE49-F238E27FC236}">
                <a16:creationId xmlns:a16="http://schemas.microsoft.com/office/drawing/2014/main" id="{74CCE94B-3A27-4507-A186-5C8411D37A4B}"/>
              </a:ext>
            </a:extLst>
          </p:cNvPr>
          <p:cNvSpPr>
            <a:spLocks noGrp="1"/>
          </p:cNvSpPr>
          <p:nvPr>
            <p:ph type="body" idx="1"/>
          </p:nvPr>
        </p:nvSpPr>
        <p:spPr>
          <a:xfrm>
            <a:off x="19558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TextBox 2">
            <a:extLst>
              <a:ext uri="{FF2B5EF4-FFF2-40B4-BE49-F238E27FC236}">
                <a16:creationId xmlns:a16="http://schemas.microsoft.com/office/drawing/2014/main" id="{DFAA7865-0C46-4CAF-A515-D9A14990361A}"/>
              </a:ext>
            </a:extLst>
          </p:cNvPr>
          <p:cNvSpPr txBox="1"/>
          <p:nvPr userDrawn="1"/>
        </p:nvSpPr>
        <p:spPr>
          <a:xfrm>
            <a:off x="4224307" y="6391692"/>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Tree>
    <p:extLst>
      <p:ext uri="{BB962C8B-B14F-4D97-AF65-F5344CB8AC3E}">
        <p14:creationId xmlns:p14="http://schemas.microsoft.com/office/powerpoint/2010/main" val="38100506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24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8E84CB-AA3A-4CB6-9372-917404735B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63568-FEB3-4F11-B784-90F3E5FB4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Box 7">
            <a:extLst>
              <a:ext uri="{FF2B5EF4-FFF2-40B4-BE49-F238E27FC236}">
                <a16:creationId xmlns:a16="http://schemas.microsoft.com/office/drawing/2014/main" id="{E1BA3C01-D55E-4066-86E8-8752818E6410}"/>
              </a:ext>
            </a:extLst>
          </p:cNvPr>
          <p:cNvSpPr txBox="1"/>
          <p:nvPr userDrawn="1"/>
        </p:nvSpPr>
        <p:spPr>
          <a:xfrm>
            <a:off x="4224307" y="6391692"/>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Tree>
    <p:extLst>
      <p:ext uri="{BB962C8B-B14F-4D97-AF65-F5344CB8AC3E}">
        <p14:creationId xmlns:p14="http://schemas.microsoft.com/office/powerpoint/2010/main" val="27434914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ext, sign&#10;&#10;Description automatically generated">
            <a:extLst>
              <a:ext uri="{FF2B5EF4-FFF2-40B4-BE49-F238E27FC236}">
                <a16:creationId xmlns:a16="http://schemas.microsoft.com/office/drawing/2014/main" id="{9BED16AA-4547-4054-A4F8-8A539AB78412}"/>
              </a:ext>
            </a:extLst>
          </p:cNvPr>
          <p:cNvPicPr>
            <a:picLocks noChangeAspect="1"/>
          </p:cNvPicPr>
          <p:nvPr/>
        </p:nvPicPr>
        <p:blipFill>
          <a:blip r:embed="rId3"/>
          <a:stretch>
            <a:fillRect/>
          </a:stretch>
        </p:blipFill>
        <p:spPr>
          <a:xfrm>
            <a:off x="464268" y="333375"/>
            <a:ext cx="5352332" cy="4453140"/>
          </a:xfrm>
          <a:prstGeom prst="rect">
            <a:avLst/>
          </a:prstGeom>
        </p:spPr>
      </p:pic>
      <p:sp>
        <p:nvSpPr>
          <p:cNvPr id="5" name="TextBox 4">
            <a:extLst>
              <a:ext uri="{FF2B5EF4-FFF2-40B4-BE49-F238E27FC236}">
                <a16:creationId xmlns:a16="http://schemas.microsoft.com/office/drawing/2014/main" id="{CCE7B6DB-C4C0-FA4D-9031-5DF45A1EEBDF}"/>
              </a:ext>
            </a:extLst>
          </p:cNvPr>
          <p:cNvSpPr txBox="1"/>
          <p:nvPr/>
        </p:nvSpPr>
        <p:spPr>
          <a:xfrm>
            <a:off x="345864" y="4786515"/>
            <a:ext cx="5905500" cy="1046440"/>
          </a:xfrm>
          <a:prstGeom prst="rect">
            <a:avLst/>
          </a:prstGeom>
          <a:noFill/>
        </p:spPr>
        <p:txBody>
          <a:bodyPr wrap="square">
            <a:spAutoFit/>
          </a:bodyPr>
          <a:lstStyle/>
          <a:p>
            <a:r>
              <a:rPr lang="en-GB" sz="4400" dirty="0">
                <a:solidFill>
                  <a:prstClr val="white"/>
                </a:solidFill>
                <a:latin typeface="Parkson Black" panose="00000A00000000000000" pitchFamily="50" charset="0"/>
                <a:ea typeface="Roboto" panose="02000000000000000000" pitchFamily="2" charset="0"/>
              </a:rPr>
              <a:t>overview</a:t>
            </a:r>
          </a:p>
          <a:p>
            <a:r>
              <a:rPr lang="en-GB" dirty="0">
                <a:solidFill>
                  <a:prstClr val="white"/>
                </a:solidFill>
                <a:latin typeface="Parkson Black" panose="00000A00000000000000" pitchFamily="50" charset="0"/>
                <a:ea typeface="Roboto" panose="02000000000000000000" pitchFamily="2" charset="0"/>
              </a:rPr>
              <a:t>secondary School Resource</a:t>
            </a:r>
          </a:p>
        </p:txBody>
      </p:sp>
      <p:sp>
        <p:nvSpPr>
          <p:cNvPr id="3" name="Slide Number Placeholder 2">
            <a:extLst>
              <a:ext uri="{FF2B5EF4-FFF2-40B4-BE49-F238E27FC236}">
                <a16:creationId xmlns:a16="http://schemas.microsoft.com/office/drawing/2014/main" id="{EEA5DF84-1040-481B-9358-C1F760B5962A}"/>
              </a:ext>
            </a:extLst>
          </p:cNvPr>
          <p:cNvSpPr>
            <a:spLocks noGrp="1"/>
          </p:cNvSpPr>
          <p:nvPr>
            <p:ph type="sldNum" sz="quarter" idx="12"/>
          </p:nvPr>
        </p:nvSpPr>
        <p:spPr/>
        <p:txBody>
          <a:bodyPr/>
          <a:lstStyle/>
          <a:p>
            <a:fld id="{2F6626A8-B133-0B45-81E3-CD700EDF96EC}" type="slidenum">
              <a:rPr lang="en-US" smtClean="0"/>
              <a:t>1</a:t>
            </a:fld>
            <a:endParaRPr lang="en-US" dirty="0"/>
          </a:p>
        </p:txBody>
      </p:sp>
      <p:pic>
        <p:nvPicPr>
          <p:cNvPr id="4" name="Picture 3" descr="A person wearing a suit and tie&#10;&#10;Description automatically generated">
            <a:extLst>
              <a:ext uri="{FF2B5EF4-FFF2-40B4-BE49-F238E27FC236}">
                <a16:creationId xmlns:a16="http://schemas.microsoft.com/office/drawing/2014/main" id="{6AB8BD42-BF6D-40EB-8F45-29E4AF3C09EF}"/>
              </a:ext>
            </a:extLst>
          </p:cNvPr>
          <p:cNvPicPr>
            <a:picLocks noChangeAspect="1"/>
          </p:cNvPicPr>
          <p:nvPr/>
        </p:nvPicPr>
        <p:blipFill rotWithShape="1">
          <a:blip r:embed="rId4"/>
          <a:srcRect r="14020" b="18081"/>
          <a:stretch/>
        </p:blipFill>
        <p:spPr>
          <a:xfrm>
            <a:off x="6286501" y="-663575"/>
            <a:ext cx="5905500" cy="7623176"/>
          </a:xfrm>
          <a:prstGeom prst="rect">
            <a:avLst/>
          </a:prstGeom>
        </p:spPr>
      </p:pic>
      <p:pic>
        <p:nvPicPr>
          <p:cNvPr id="6" name="Picture 5" descr="Logo&#10;&#10;Description automatically generated">
            <a:extLst>
              <a:ext uri="{FF2B5EF4-FFF2-40B4-BE49-F238E27FC236}">
                <a16:creationId xmlns:a16="http://schemas.microsoft.com/office/drawing/2014/main" id="{91C0E32F-A68F-4D10-9B71-3F2A93DD2AC7}"/>
              </a:ext>
            </a:extLst>
          </p:cNvPr>
          <p:cNvPicPr>
            <a:picLocks noChangeAspect="1"/>
          </p:cNvPicPr>
          <p:nvPr/>
        </p:nvPicPr>
        <p:blipFill>
          <a:blip r:embed="rId5"/>
          <a:stretch>
            <a:fillRect/>
          </a:stretch>
        </p:blipFill>
        <p:spPr>
          <a:xfrm>
            <a:off x="464268" y="6499286"/>
            <a:ext cx="1364402" cy="289512"/>
          </a:xfrm>
          <a:prstGeom prst="rect">
            <a:avLst/>
          </a:prstGeom>
        </p:spPr>
      </p:pic>
    </p:spTree>
    <p:extLst>
      <p:ext uri="{BB962C8B-B14F-4D97-AF65-F5344CB8AC3E}">
        <p14:creationId xmlns:p14="http://schemas.microsoft.com/office/powerpoint/2010/main" val="553805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Community links</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
        <p:nvSpPr>
          <p:cNvPr id="5" name="TextBox 4">
            <a:extLst>
              <a:ext uri="{FF2B5EF4-FFF2-40B4-BE49-F238E27FC236}">
                <a16:creationId xmlns:a16="http://schemas.microsoft.com/office/drawing/2014/main" id="{26207370-531B-4001-B398-8DEE5B032EC5}"/>
              </a:ext>
            </a:extLst>
          </p:cNvPr>
          <p:cNvSpPr txBox="1"/>
          <p:nvPr/>
        </p:nvSpPr>
        <p:spPr>
          <a:xfrm>
            <a:off x="2434046" y="1682152"/>
            <a:ext cx="8756468" cy="3785652"/>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Calibri"/>
                <a:sym typeface="Calibri"/>
              </a:rPr>
              <a:t>Who will you reach out to in your own communities?  </a:t>
            </a:r>
            <a:endParaRPr lang="en-US" sz="2400" dirty="0">
              <a:latin typeface="Roboto" panose="02000000000000000000" pitchFamily="2" charset="0"/>
              <a:ea typeface="Roboto" panose="02000000000000000000" pitchFamily="2" charset="0"/>
            </a:endParaRPr>
          </a:p>
          <a:p>
            <a:pPr marL="0" marR="0" lvl="0" indent="0" algn="l" rtl="0">
              <a:spcBef>
                <a:spcPts val="0"/>
              </a:spcBef>
              <a:spcAft>
                <a:spcPts val="0"/>
              </a:spcAft>
              <a:buNone/>
            </a:pPr>
            <a:endParaRPr lang="en-US" sz="24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Calibri"/>
                <a:sym typeface="Calibri"/>
              </a:rPr>
              <a:t>What charity work will you embark on? </a:t>
            </a:r>
            <a:endParaRPr lang="en-US" sz="2400" dirty="0">
              <a:latin typeface="Roboto" panose="02000000000000000000" pitchFamily="2" charset="0"/>
              <a:ea typeface="Roboto" panose="02000000000000000000" pitchFamily="2" charset="0"/>
            </a:endParaRPr>
          </a:p>
          <a:p>
            <a:pPr marL="0" marR="0" lvl="0" indent="0" algn="l" rtl="0">
              <a:spcBef>
                <a:spcPts val="0"/>
              </a:spcBef>
              <a:spcAft>
                <a:spcPts val="0"/>
              </a:spcAft>
              <a:buNone/>
            </a:pPr>
            <a:endParaRPr lang="en-US" sz="24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Calibri"/>
                <a:sym typeface="Calibri"/>
              </a:rPr>
              <a:t>How will you spread the good work you do and the legacy of Stephen Lawrence?</a:t>
            </a:r>
            <a:endParaRPr lang="en-US" sz="2400" dirty="0">
              <a:latin typeface="Roboto" panose="02000000000000000000" pitchFamily="2" charset="0"/>
              <a:ea typeface="Roboto" panose="02000000000000000000" pitchFamily="2" charset="0"/>
            </a:endParaRPr>
          </a:p>
          <a:p>
            <a:pPr marL="0" marR="0" lvl="0" indent="0" algn="l" rtl="0">
              <a:spcBef>
                <a:spcPts val="0"/>
              </a:spcBef>
              <a:spcAft>
                <a:spcPts val="0"/>
              </a:spcAft>
              <a:buNone/>
            </a:pPr>
            <a:endParaRPr lang="en-US" sz="24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Calibri"/>
                <a:sym typeface="Calibri"/>
              </a:rPr>
              <a:t>How will you share your good work with other schools?</a:t>
            </a:r>
            <a:endParaRPr lang="en-US" sz="2400" dirty="0">
              <a:latin typeface="Roboto" panose="02000000000000000000" pitchFamily="2" charset="0"/>
              <a:ea typeface="Roboto" panose="02000000000000000000" pitchFamily="2" charset="0"/>
            </a:endParaRPr>
          </a:p>
          <a:p>
            <a:pPr marL="0" marR="0" lvl="0" indent="0" algn="l" rtl="0">
              <a:spcBef>
                <a:spcPts val="0"/>
              </a:spcBef>
              <a:spcAft>
                <a:spcPts val="0"/>
              </a:spcAft>
              <a:buNone/>
            </a:pPr>
            <a:endParaRPr lang="en-US" sz="24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Calibri"/>
                <a:sym typeface="Calibri"/>
              </a:rPr>
              <a:t>How will you measure your success?</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19978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076B98EA-5BC1-4DFD-BE3D-E41DB4F45CB3}"/>
              </a:ext>
            </a:extLst>
          </p:cNvPr>
          <p:cNvPicPr>
            <a:picLocks noChangeAspect="1"/>
          </p:cNvPicPr>
          <p:nvPr/>
        </p:nvPicPr>
        <p:blipFill>
          <a:blip r:embed="rId2"/>
          <a:stretch>
            <a:fillRect/>
          </a:stretch>
        </p:blipFill>
        <p:spPr>
          <a:xfrm>
            <a:off x="5182414" y="999826"/>
            <a:ext cx="1868076" cy="1866997"/>
          </a:xfrm>
          <a:prstGeom prst="rect">
            <a:avLst/>
          </a:prstGeom>
        </p:spPr>
      </p:pic>
      <p:sp>
        <p:nvSpPr>
          <p:cNvPr id="7" name="Title 1">
            <a:extLst>
              <a:ext uri="{FF2B5EF4-FFF2-40B4-BE49-F238E27FC236}">
                <a16:creationId xmlns:a16="http://schemas.microsoft.com/office/drawing/2014/main" id="{48C7EABB-B9E4-47FE-B58D-0B42E50C1191}"/>
              </a:ext>
            </a:extLst>
          </p:cNvPr>
          <p:cNvSpPr txBox="1">
            <a:spLocks/>
          </p:cNvSpPr>
          <p:nvPr/>
        </p:nvSpPr>
        <p:spPr>
          <a:xfrm>
            <a:off x="1022731" y="1914466"/>
            <a:ext cx="10146535" cy="356486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F66F0A"/>
                </a:solidFill>
                <a:latin typeface="Parkson PERSONAL USE DemiBold" panose="00000700000000000000" pitchFamily="50" charset="0"/>
                <a:ea typeface="Roboto" panose="02000000000000000000" pitchFamily="2" charset="0"/>
                <a:cs typeface="Parkson PERSONAL USE DemiBold" panose="00000700000000000000" pitchFamily="50" charset="0"/>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11500" b="1" i="0" u="none" strike="noStrike" kern="1200" cap="none" spc="0" normalizeH="0" baseline="0" noProof="0" dirty="0">
                <a:ln w="22225">
                  <a:solidFill>
                    <a:prstClr val="white"/>
                  </a:solidFill>
                  <a:miter lim="800000"/>
                </a:ln>
                <a:noFill/>
                <a:effectLst/>
                <a:uLnTx/>
                <a:uFillTx/>
                <a:latin typeface="Parkson PERSONAL USE DemiBold" panose="00000700000000000000" pitchFamily="50" charset="0"/>
                <a:ea typeface="Roboto" panose="02000000000000000000" pitchFamily="2" charset="0"/>
                <a:cs typeface="+mj-cs"/>
              </a:rPr>
              <a:t>THANK YOU</a:t>
            </a:r>
          </a:p>
        </p:txBody>
      </p:sp>
      <p:sp>
        <p:nvSpPr>
          <p:cNvPr id="8" name="TextBox 7">
            <a:extLst>
              <a:ext uri="{FF2B5EF4-FFF2-40B4-BE49-F238E27FC236}">
                <a16:creationId xmlns:a16="http://schemas.microsoft.com/office/drawing/2014/main" id="{D6644727-D7D4-423B-9041-D3C81E421998}"/>
              </a:ext>
            </a:extLst>
          </p:cNvPr>
          <p:cNvSpPr txBox="1"/>
          <p:nvPr/>
        </p:nvSpPr>
        <p:spPr>
          <a:xfrm>
            <a:off x="4070071" y="6391692"/>
            <a:ext cx="4387740" cy="338554"/>
          </a:xfrm>
          <a:prstGeom prst="rect">
            <a:avLst/>
          </a:prstGeom>
          <a:noFill/>
        </p:spPr>
        <p:txBody>
          <a:bodyPr wrap="none" rtlCol="0">
            <a:spAutoFit/>
          </a:bodyPr>
          <a:lstStyle/>
          <a:p>
            <a:pPr algn="ctr"/>
            <a:r>
              <a:rPr lang="en-US" sz="800" dirty="0"/>
              <a:t>Stephen Lawrence Day Foundation, Kemp House, 152-160 City Road, London, EC1V 2NX</a:t>
            </a:r>
          </a:p>
          <a:p>
            <a:pPr algn="ctr"/>
            <a:r>
              <a:rPr lang="en-US" sz="800" dirty="0"/>
              <a:t>Copyright © 2020 Stephen Lawrence Day Foundation. All Rights Reserved. Charity Number 1187566. </a:t>
            </a:r>
            <a:endParaRPr lang="en-GB" sz="800" dirty="0"/>
          </a:p>
        </p:txBody>
      </p:sp>
      <p:sp>
        <p:nvSpPr>
          <p:cNvPr id="11" name="TextBox 10">
            <a:extLst>
              <a:ext uri="{FF2B5EF4-FFF2-40B4-BE49-F238E27FC236}">
                <a16:creationId xmlns:a16="http://schemas.microsoft.com/office/drawing/2014/main" id="{53649132-A31A-417B-9561-9C591144E00C}"/>
              </a:ext>
            </a:extLst>
          </p:cNvPr>
          <p:cNvSpPr txBox="1"/>
          <p:nvPr/>
        </p:nvSpPr>
        <p:spPr>
          <a:xfrm>
            <a:off x="2568837" y="5449632"/>
            <a:ext cx="7263140" cy="769441"/>
          </a:xfrm>
          <a:prstGeom prst="rect">
            <a:avLst/>
          </a:prstGeom>
          <a:noFill/>
        </p:spPr>
        <p:txBody>
          <a:bodyPr wrap="square" rtlCol="0">
            <a:spAutoFit/>
          </a:bodyPr>
          <a:lstStyle/>
          <a:p>
            <a:pPr algn="ctr"/>
            <a:r>
              <a:rPr lang="en-GB" sz="4400" dirty="0">
                <a:latin typeface="Parkson PERSONAL USE DemiBold" panose="00000700000000000000" pitchFamily="50" charset="0"/>
              </a:rPr>
              <a:t>STEPHENLAWRENCEDAY.ORG</a:t>
            </a:r>
          </a:p>
        </p:txBody>
      </p:sp>
      <p:pic>
        <p:nvPicPr>
          <p:cNvPr id="6" name="Graphic 5">
            <a:extLst>
              <a:ext uri="{FF2B5EF4-FFF2-40B4-BE49-F238E27FC236}">
                <a16:creationId xmlns:a16="http://schemas.microsoft.com/office/drawing/2014/main" id="{7933C33E-A003-467E-902E-292FCB37B705}"/>
              </a:ext>
            </a:extLst>
          </p:cNvPr>
          <p:cNvPicPr>
            <a:picLocks noChangeAspect="1"/>
          </p:cNvPicPr>
          <p:nvPr/>
        </p:nvPicPr>
        <p:blipFill>
          <a:blip r:embed="rId3">
            <a:lum bright="-100000" contrast="-40000"/>
            <a:extLst>
              <a:ext uri="{96DAC541-7B7A-43D3-8B79-37D633B846F1}">
                <asvg:svgBlip xmlns:asvg="http://schemas.microsoft.com/office/drawing/2016/SVG/main" r:embed="rId4"/>
              </a:ext>
            </a:extLst>
          </a:blip>
          <a:stretch>
            <a:fillRect/>
          </a:stretch>
        </p:blipFill>
        <p:spPr>
          <a:xfrm>
            <a:off x="4510363" y="2654204"/>
            <a:ext cx="4022449" cy="886065"/>
          </a:xfrm>
          <a:prstGeom prst="rect">
            <a:avLst/>
          </a:prstGeom>
        </p:spPr>
      </p:pic>
    </p:spTree>
    <p:extLst>
      <p:ext uri="{BB962C8B-B14F-4D97-AF65-F5344CB8AC3E}">
        <p14:creationId xmlns:p14="http://schemas.microsoft.com/office/powerpoint/2010/main" val="3461714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err="1">
                <a:latin typeface="Parkson Black" panose="00000A00000000000000" pitchFamily="50" charset="0"/>
              </a:rPr>
              <a:t>p</a:t>
            </a:r>
            <a:r>
              <a:rPr lang="en-US" dirty="0" err="1">
                <a:latin typeface="Parkson Black" panose="00000A00000000000000" pitchFamily="50" charset="0"/>
              </a:rPr>
              <a:t>she</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
        <p:nvSpPr>
          <p:cNvPr id="5" name="TextBox 4">
            <a:extLst>
              <a:ext uri="{FF2B5EF4-FFF2-40B4-BE49-F238E27FC236}">
                <a16:creationId xmlns:a16="http://schemas.microsoft.com/office/drawing/2014/main" id="{E007B72B-48A2-4D26-AB57-4C19B7D35948}"/>
              </a:ext>
            </a:extLst>
          </p:cNvPr>
          <p:cNvSpPr txBox="1"/>
          <p:nvPr/>
        </p:nvSpPr>
        <p:spPr>
          <a:xfrm>
            <a:off x="2068286" y="1404657"/>
            <a:ext cx="9258188" cy="4247317"/>
          </a:xfrm>
          <a:prstGeom prst="rect">
            <a:avLst/>
          </a:prstGeom>
          <a:noFill/>
        </p:spPr>
        <p:txBody>
          <a:bodyPr wrap="square">
            <a:spAutoFit/>
          </a:bodyPr>
          <a:lstStyle/>
          <a:p>
            <a:pPr marL="0" marR="0" lvl="0" indent="0" rtl="0">
              <a:spcBef>
                <a:spcPts val="0"/>
              </a:spcBef>
              <a:spcAft>
                <a:spcPts val="0"/>
              </a:spcAft>
              <a:buNone/>
            </a:pPr>
            <a:r>
              <a:rPr lang="en-US" sz="1800" dirty="0">
                <a:latin typeface="Roboto" panose="02000000000000000000" pitchFamily="2" charset="0"/>
                <a:ea typeface="Roboto" panose="02000000000000000000" pitchFamily="2" charset="0"/>
                <a:cs typeface="Calibri"/>
                <a:sym typeface="Calibri"/>
              </a:rPr>
              <a:t>At </a:t>
            </a:r>
            <a:r>
              <a:rPr lang="en-US" sz="1800" b="1" dirty="0">
                <a:solidFill>
                  <a:srgbClr val="F66F0A"/>
                </a:solidFill>
                <a:latin typeface="Roboto" panose="02000000000000000000" pitchFamily="2" charset="0"/>
                <a:ea typeface="Roboto" panose="02000000000000000000" pitchFamily="2" charset="0"/>
                <a:cs typeface="Calibri"/>
                <a:sym typeface="Calibri"/>
              </a:rPr>
              <a:t>Key Stage 3 (Year 7, 8 &amp; 9)</a:t>
            </a:r>
            <a:r>
              <a:rPr lang="en-US" sz="1800" dirty="0">
                <a:solidFill>
                  <a:srgbClr val="F66F0A"/>
                </a:solidFill>
                <a:latin typeface="Roboto" panose="02000000000000000000" pitchFamily="2" charset="0"/>
                <a:ea typeface="Roboto" panose="02000000000000000000" pitchFamily="2" charset="0"/>
                <a:cs typeface="Calibri"/>
                <a:sym typeface="Calibri"/>
              </a:rPr>
              <a:t>,  </a:t>
            </a:r>
            <a:r>
              <a:rPr lang="en-US" sz="1800" dirty="0">
                <a:latin typeface="Roboto" panose="02000000000000000000" pitchFamily="2" charset="0"/>
                <a:ea typeface="Roboto" panose="02000000000000000000" pitchFamily="2" charset="0"/>
                <a:cs typeface="Calibri"/>
                <a:sym typeface="Calibri"/>
              </a:rPr>
              <a:t>students build on the knowledge and understanding, and skills learnt in their Primary years. Children are transitioning to Secondary education and becoming increasingly independent. Students will meet opportunities and challenges at this stage, whilst also going through puberty.  We aim to cover relationships, social media and peer pressure.</a:t>
            </a:r>
          </a:p>
          <a:p>
            <a:pPr marL="0" marR="0" lvl="0" indent="0" rtl="0">
              <a:spcBef>
                <a:spcPts val="0"/>
              </a:spcBef>
              <a:spcAft>
                <a:spcPts val="0"/>
              </a:spcAft>
              <a:buNone/>
            </a:pPr>
            <a:endParaRPr lang="en-US" sz="1800" dirty="0">
              <a:latin typeface="Roboto" panose="02000000000000000000" pitchFamily="2" charset="0"/>
              <a:ea typeface="Roboto" panose="02000000000000000000" pitchFamily="2" charset="0"/>
              <a:cs typeface="Calibri"/>
              <a:sym typeface="Calibri"/>
            </a:endParaRPr>
          </a:p>
          <a:p>
            <a:pPr marL="0" marR="0" lvl="0" indent="0" rtl="0">
              <a:spcBef>
                <a:spcPts val="0"/>
              </a:spcBef>
              <a:spcAft>
                <a:spcPts val="0"/>
              </a:spcAft>
              <a:buNone/>
            </a:pPr>
            <a:r>
              <a:rPr lang="en-US" sz="1800" dirty="0">
                <a:latin typeface="Roboto" panose="02000000000000000000" pitchFamily="2" charset="0"/>
                <a:ea typeface="Roboto" panose="02000000000000000000" pitchFamily="2" charset="0"/>
                <a:cs typeface="Calibri"/>
                <a:sym typeface="Calibri"/>
              </a:rPr>
              <a:t>At </a:t>
            </a:r>
            <a:r>
              <a:rPr lang="en-US" sz="1800" b="1" dirty="0">
                <a:solidFill>
                  <a:srgbClr val="F66F0A"/>
                </a:solidFill>
                <a:latin typeface="Roboto" panose="02000000000000000000" pitchFamily="2" charset="0"/>
                <a:ea typeface="Roboto" panose="02000000000000000000" pitchFamily="2" charset="0"/>
                <a:cs typeface="Calibri"/>
                <a:sym typeface="Calibri"/>
              </a:rPr>
              <a:t>Key Stage 4 (Y 10 &amp; 11)</a:t>
            </a:r>
            <a:r>
              <a:rPr lang="en-US" sz="1800" dirty="0">
                <a:solidFill>
                  <a:srgbClr val="F66F0A"/>
                </a:solidFill>
                <a:latin typeface="Roboto" panose="02000000000000000000" pitchFamily="2" charset="0"/>
                <a:ea typeface="Roboto" panose="02000000000000000000" pitchFamily="2" charset="0"/>
                <a:cs typeface="Calibri"/>
                <a:sym typeface="Calibri"/>
              </a:rPr>
              <a:t>, </a:t>
            </a:r>
            <a:r>
              <a:rPr lang="en-US" sz="1800" dirty="0">
                <a:latin typeface="Roboto" panose="02000000000000000000" pitchFamily="2" charset="0"/>
                <a:ea typeface="Roboto" panose="02000000000000000000" pitchFamily="2" charset="0"/>
                <a:cs typeface="Calibri"/>
                <a:sym typeface="Calibri"/>
              </a:rPr>
              <a:t>Students build on the KS 3 curriculum preparing to move towards</a:t>
            </a:r>
            <a:endParaRPr lang="en-US" dirty="0">
              <a:latin typeface="Roboto" panose="02000000000000000000" pitchFamily="2" charset="0"/>
              <a:ea typeface="Roboto" panose="02000000000000000000" pitchFamily="2" charset="0"/>
            </a:endParaRPr>
          </a:p>
          <a:p>
            <a:pPr marL="0" marR="0" lvl="0" indent="0" rtl="0">
              <a:spcBef>
                <a:spcPts val="0"/>
              </a:spcBef>
              <a:spcAft>
                <a:spcPts val="0"/>
              </a:spcAft>
              <a:buNone/>
            </a:pPr>
            <a:r>
              <a:rPr lang="en-US" sz="1800" dirty="0">
                <a:latin typeface="Roboto" panose="02000000000000000000" pitchFamily="2" charset="0"/>
                <a:ea typeface="Roboto" panose="02000000000000000000" pitchFamily="2" charset="0"/>
                <a:cs typeface="Calibri"/>
                <a:sym typeface="Calibri"/>
              </a:rPr>
              <a:t>becoming more independent and taking on more responsibilities.  We look at aspects of becoming adults and entering society as caring, kind and respectful citizens. </a:t>
            </a:r>
            <a:endParaRPr lang="en-US" dirty="0">
              <a:latin typeface="Roboto" panose="02000000000000000000" pitchFamily="2" charset="0"/>
              <a:ea typeface="Roboto" panose="02000000000000000000" pitchFamily="2" charset="0"/>
            </a:endParaRPr>
          </a:p>
          <a:p>
            <a:pPr marL="0" marR="0" lvl="0" indent="0" rtl="0">
              <a:spcBef>
                <a:spcPts val="0"/>
              </a:spcBef>
              <a:spcAft>
                <a:spcPts val="0"/>
              </a:spcAft>
              <a:buNone/>
            </a:pPr>
            <a:r>
              <a:rPr lang="en-US" sz="1800" dirty="0">
                <a:latin typeface="Roboto" panose="02000000000000000000" pitchFamily="2" charset="0"/>
                <a:ea typeface="Roboto" panose="02000000000000000000" pitchFamily="2" charset="0"/>
                <a:cs typeface="Calibri"/>
                <a:sym typeface="Calibri"/>
              </a:rPr>
              <a:t> </a:t>
            </a:r>
            <a:endParaRPr lang="en-US" dirty="0">
              <a:latin typeface="Roboto" panose="02000000000000000000" pitchFamily="2" charset="0"/>
              <a:ea typeface="Roboto" panose="02000000000000000000" pitchFamily="2" charset="0"/>
            </a:endParaRPr>
          </a:p>
          <a:p>
            <a:pPr marL="0" marR="0" lvl="0" indent="0" rtl="0">
              <a:spcBef>
                <a:spcPts val="0"/>
              </a:spcBef>
              <a:spcAft>
                <a:spcPts val="0"/>
              </a:spcAft>
              <a:buNone/>
            </a:pPr>
            <a:r>
              <a:rPr lang="en-US" sz="1800" dirty="0">
                <a:latin typeface="Roboto" panose="02000000000000000000" pitchFamily="2" charset="0"/>
                <a:ea typeface="Roboto" panose="02000000000000000000" pitchFamily="2" charset="0"/>
                <a:cs typeface="Calibri"/>
                <a:sym typeface="Calibri"/>
              </a:rPr>
              <a:t>There are 3 core themes:</a:t>
            </a:r>
            <a:endParaRPr lang="en-US" dirty="0">
              <a:latin typeface="Roboto" panose="02000000000000000000" pitchFamily="2" charset="0"/>
              <a:ea typeface="Roboto" panose="02000000000000000000" pitchFamily="2" charset="0"/>
            </a:endParaRPr>
          </a:p>
          <a:p>
            <a:pPr marL="0" marR="0" lvl="0" indent="0" rtl="0">
              <a:spcBef>
                <a:spcPts val="0"/>
              </a:spcBef>
              <a:spcAft>
                <a:spcPts val="0"/>
              </a:spcAft>
              <a:buNone/>
            </a:pPr>
            <a:r>
              <a:rPr lang="en-US" sz="1800" b="1" dirty="0">
                <a:solidFill>
                  <a:srgbClr val="F66F0A"/>
                </a:solidFill>
                <a:latin typeface="Roboto" panose="02000000000000000000" pitchFamily="2" charset="0"/>
                <a:ea typeface="Roboto" panose="02000000000000000000" pitchFamily="2" charset="0"/>
                <a:cs typeface="Calibri"/>
                <a:sym typeface="Calibri"/>
              </a:rPr>
              <a:t>Health and Wellbeing</a:t>
            </a:r>
            <a:endParaRPr lang="en-US" sz="1800" dirty="0">
              <a:solidFill>
                <a:srgbClr val="F66F0A"/>
              </a:solidFill>
              <a:latin typeface="Roboto" panose="02000000000000000000" pitchFamily="2" charset="0"/>
              <a:ea typeface="Roboto" panose="02000000000000000000" pitchFamily="2" charset="0"/>
              <a:cs typeface="Calibri"/>
              <a:sym typeface="Calibri"/>
            </a:endParaRPr>
          </a:p>
          <a:p>
            <a:pPr marL="0" marR="0" lvl="0" indent="0" rtl="0">
              <a:spcBef>
                <a:spcPts val="0"/>
              </a:spcBef>
              <a:spcAft>
                <a:spcPts val="0"/>
              </a:spcAft>
              <a:buNone/>
            </a:pPr>
            <a:r>
              <a:rPr lang="en-US" sz="1800" b="1" dirty="0">
                <a:solidFill>
                  <a:srgbClr val="F66F0A"/>
                </a:solidFill>
                <a:latin typeface="Roboto" panose="02000000000000000000" pitchFamily="2" charset="0"/>
                <a:ea typeface="Roboto" panose="02000000000000000000" pitchFamily="2" charset="0"/>
                <a:cs typeface="Calibri"/>
                <a:sym typeface="Calibri"/>
              </a:rPr>
              <a:t>Relationships</a:t>
            </a:r>
            <a:endParaRPr lang="en-US" sz="1800" dirty="0">
              <a:solidFill>
                <a:srgbClr val="F66F0A"/>
              </a:solidFill>
              <a:latin typeface="Roboto" panose="02000000000000000000" pitchFamily="2" charset="0"/>
              <a:ea typeface="Roboto" panose="02000000000000000000" pitchFamily="2" charset="0"/>
              <a:cs typeface="Calibri"/>
              <a:sym typeface="Calibri"/>
            </a:endParaRPr>
          </a:p>
          <a:p>
            <a:pPr marL="0" marR="0" lvl="0" indent="0" rtl="0">
              <a:spcBef>
                <a:spcPts val="0"/>
              </a:spcBef>
              <a:spcAft>
                <a:spcPts val="0"/>
              </a:spcAft>
              <a:buNone/>
            </a:pPr>
            <a:r>
              <a:rPr lang="en-US" sz="1800" b="1" dirty="0">
                <a:solidFill>
                  <a:srgbClr val="F66F0A"/>
                </a:solidFill>
                <a:latin typeface="Roboto" panose="02000000000000000000" pitchFamily="2" charset="0"/>
                <a:ea typeface="Roboto" panose="02000000000000000000" pitchFamily="2" charset="0"/>
                <a:cs typeface="Calibri"/>
                <a:sym typeface="Calibri"/>
              </a:rPr>
              <a:t>Living in the wider world</a:t>
            </a:r>
            <a:endParaRPr lang="en-GB" dirty="0">
              <a:solidFill>
                <a:srgbClr val="F66F0A"/>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26816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Year 7</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graphicFrame>
        <p:nvGraphicFramePr>
          <p:cNvPr id="6" name="Google Shape;111;p3">
            <a:extLst>
              <a:ext uri="{FF2B5EF4-FFF2-40B4-BE49-F238E27FC236}">
                <a16:creationId xmlns:a16="http://schemas.microsoft.com/office/drawing/2014/main" id="{76C49D42-9703-4C3A-81F5-CF030A578214}"/>
              </a:ext>
            </a:extLst>
          </p:cNvPr>
          <p:cNvGraphicFramePr/>
          <p:nvPr>
            <p:extLst>
              <p:ext uri="{D42A27DB-BD31-4B8C-83A1-F6EECF244321}">
                <p14:modId xmlns:p14="http://schemas.microsoft.com/office/powerpoint/2010/main" val="3024810178"/>
              </p:ext>
            </p:extLst>
          </p:nvPr>
        </p:nvGraphicFramePr>
        <p:xfrm>
          <a:off x="8741871"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48843">
                <a:tc>
                  <a:txBody>
                    <a:bodyPr/>
                    <a:lstStyle/>
                    <a:p>
                      <a:pPr marL="0" marR="0" lvl="0" indent="0" algn="ctr" rtl="0">
                        <a:spcBef>
                          <a:spcPts val="0"/>
                        </a:spcBef>
                        <a:spcAft>
                          <a:spcPts val="0"/>
                        </a:spcAft>
                        <a:buNone/>
                      </a:pPr>
                      <a:r>
                        <a:rPr lang="en-GB" sz="1600" b="0" u="none" strike="noStrike" cap="none" dirty="0">
                          <a:solidFill>
                            <a:schemeClr val="lt1"/>
                          </a:solidFill>
                          <a:latin typeface="Roboto" panose="02000000000000000000" pitchFamily="2" charset="0"/>
                          <a:ea typeface="Roboto" panose="02000000000000000000" pitchFamily="2" charset="0"/>
                          <a:cs typeface="Calibri"/>
                          <a:sym typeface="Calibri"/>
                        </a:rPr>
                        <a:t>I have a dream!</a:t>
                      </a:r>
                      <a:endParaRPr sz="1600" b="0" dirty="0">
                        <a:latin typeface="Roboto" panose="02000000000000000000" pitchFamily="2" charset="0"/>
                        <a:ea typeface="Roboto" panose="02000000000000000000" pitchFamily="2" charset="0"/>
                      </a:endParaRPr>
                    </a:p>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(Goals, hopes and ambitions)</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71156">
                <a:tc>
                  <a:txBody>
                    <a:bodyPr/>
                    <a:lstStyle/>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Making good choices.  What was it like for Stephen starting school?  What is it like for you starting Y7? What are your hopes for secondary school?</a:t>
                      </a:r>
                      <a:endParaRPr sz="1000" b="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What was Stephen’s ambition?  What are your goals and ambitions? How did Stephen settle in at school? Look at his strengths.</a:t>
                      </a:r>
                      <a:endParaRPr sz="1000" b="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What strengths and skills do you have?  What job do you want to do and what skills will you need?</a:t>
                      </a:r>
                      <a:endParaRPr sz="1000" b="0" dirty="0">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Make a list of Acts of kindness in school.</a:t>
                      </a:r>
                      <a:endParaRPr sz="1000" b="0" dirty="0">
                        <a:latin typeface="Roboto" panose="02000000000000000000" pitchFamily="2" charset="0"/>
                        <a:ea typeface="Roboto" panose="02000000000000000000" pitchFamily="2" charset="0"/>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8" name="Google Shape;112;p3">
            <a:extLst>
              <a:ext uri="{FF2B5EF4-FFF2-40B4-BE49-F238E27FC236}">
                <a16:creationId xmlns:a16="http://schemas.microsoft.com/office/drawing/2014/main" id="{1ADBBF46-6A9D-4B24-889C-D0FC78807548}"/>
              </a:ext>
            </a:extLst>
          </p:cNvPr>
          <p:cNvGraphicFramePr/>
          <p:nvPr>
            <p:extLst>
              <p:ext uri="{D42A27DB-BD31-4B8C-83A1-F6EECF244321}">
                <p14:modId xmlns:p14="http://schemas.microsoft.com/office/powerpoint/2010/main" val="2814733143"/>
              </p:ext>
            </p:extLst>
          </p:nvPr>
        </p:nvGraphicFramePr>
        <p:xfrm>
          <a:off x="1934684" y="3685734"/>
          <a:ext cx="3345625" cy="2541084"/>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90175">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Relationships with other people</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0909">
                <a:tc>
                  <a:txBody>
                    <a:bodyPr/>
                    <a:lstStyle/>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Stephen’s family and friends.  Look at relationship with family </a:t>
                      </a:r>
                      <a:r>
                        <a:rPr lang="en-GB" sz="1000" b="0" kern="1200" dirty="0" err="1">
                          <a:solidFill>
                            <a:schemeClr val="dk1"/>
                          </a:solidFill>
                          <a:latin typeface="Roboto" panose="02000000000000000000" pitchFamily="2" charset="0"/>
                          <a:ea typeface="Roboto" panose="02000000000000000000" pitchFamily="2" charset="0"/>
                          <a:cs typeface="Calibri"/>
                          <a:sym typeface="Calibri"/>
                        </a:rPr>
                        <a:t>ie</a:t>
                      </a:r>
                      <a:r>
                        <a:rPr lang="en-GB" sz="1000" b="0" kern="1200" dirty="0">
                          <a:solidFill>
                            <a:schemeClr val="dk1"/>
                          </a:solidFill>
                          <a:latin typeface="Roboto" panose="02000000000000000000" pitchFamily="2" charset="0"/>
                          <a:ea typeface="Roboto" panose="02000000000000000000" pitchFamily="2" charset="0"/>
                          <a:cs typeface="Calibri"/>
                          <a:sym typeface="Calibri"/>
                        </a:rPr>
                        <a:t> Mother/Father/</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Brother/Sister</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Friendship with Elvin Oduro. Who are the special relationships in your life – Family and friends? Learning when to say no, scenarios in and out of school. </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What does it mean to have friends on-line?  Safe internet use and E-safety relationships.</a:t>
                      </a:r>
                      <a:endParaRPr sz="1000" b="0" kern="1200" dirty="0">
                        <a:solidFill>
                          <a:schemeClr val="dk1"/>
                        </a:solidFill>
                        <a:latin typeface="Roboto" panose="02000000000000000000" pitchFamily="2" charset="0"/>
                        <a:ea typeface="Roboto" panose="02000000000000000000" pitchFamily="2" charset="0"/>
                        <a:cs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What to do when things go wrong at school.  Look at making good choices – Respect and kindness</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9" name="Google Shape;113;p3">
            <a:extLst>
              <a:ext uri="{FF2B5EF4-FFF2-40B4-BE49-F238E27FC236}">
                <a16:creationId xmlns:a16="http://schemas.microsoft.com/office/drawing/2014/main" id="{E797DCF1-EB3C-4CB3-850B-208C8D1DA5FA}"/>
              </a:ext>
            </a:extLst>
          </p:cNvPr>
          <p:cNvGraphicFramePr/>
          <p:nvPr>
            <p:extLst>
              <p:ext uri="{D42A27DB-BD31-4B8C-83A1-F6EECF244321}">
                <p14:modId xmlns:p14="http://schemas.microsoft.com/office/powerpoint/2010/main" val="838825137"/>
              </p:ext>
            </p:extLst>
          </p:nvPr>
        </p:nvGraphicFramePr>
        <p:xfrm>
          <a:off x="5337201" y="3685734"/>
          <a:ext cx="3345625" cy="254089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87549">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Healthy lifestyles: Mind</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bg1"/>
                          </a:solidFill>
                          <a:latin typeface="Roboto" panose="02000000000000000000" pitchFamily="2" charset="0"/>
                          <a:ea typeface="Roboto" panose="02000000000000000000" pitchFamily="2" charset="0"/>
                          <a:cs typeface="+mn-cs"/>
                          <a:sym typeface="Calibri"/>
                        </a:rPr>
                        <a:t>&amp;</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lt1"/>
                          </a:solidFill>
                          <a:latin typeface="Roboto" panose="02000000000000000000" pitchFamily="2" charset="0"/>
                          <a:ea typeface="Roboto" panose="02000000000000000000" pitchFamily="2" charset="0"/>
                          <a:cs typeface="Calibri"/>
                          <a:sym typeface="Calibri"/>
                        </a:rPr>
                        <a:t>Body</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3346">
                <a:tc>
                  <a:txBody>
                    <a:bodyPr/>
                    <a:lstStyle/>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How was Stephen a role model in leading a healthy lifestyle? What sports activities was he good at. What are your sports and hobbies/interests?</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How does being active help you to manage stress?</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School sports day at Secondary – why was this special for Stephen?  Can you make a contribution to your school sports day?</a:t>
                      </a:r>
                      <a:endParaRPr sz="1000" b="0" kern="1200" dirty="0">
                        <a:solidFill>
                          <a:schemeClr val="dk1"/>
                        </a:solidFill>
                        <a:latin typeface="Roboto" panose="02000000000000000000" pitchFamily="2" charset="0"/>
                        <a:ea typeface="Roboto" panose="02000000000000000000" pitchFamily="2" charset="0"/>
                        <a:cs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What makes you stressful and who do you turn to? Saying not to drugs and misuse of substances.  Harmful effects on body/mind.</a:t>
                      </a:r>
                      <a:endParaRPr sz="1000" b="0" kern="1200" dirty="0">
                        <a:solidFill>
                          <a:schemeClr val="dk1"/>
                        </a:solidFill>
                        <a:latin typeface="Roboto" panose="02000000000000000000" pitchFamily="2" charset="0"/>
                        <a:ea typeface="Roboto" panose="02000000000000000000" pitchFamily="2" charset="0"/>
                        <a:cs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0" name="Google Shape;114;p3">
            <a:extLst>
              <a:ext uri="{FF2B5EF4-FFF2-40B4-BE49-F238E27FC236}">
                <a16:creationId xmlns:a16="http://schemas.microsoft.com/office/drawing/2014/main" id="{537522D1-9485-4C22-BAF4-11E9243AC6B5}"/>
              </a:ext>
            </a:extLst>
          </p:cNvPr>
          <p:cNvGraphicFramePr/>
          <p:nvPr>
            <p:extLst>
              <p:ext uri="{D42A27DB-BD31-4B8C-83A1-F6EECF244321}">
                <p14:modId xmlns:p14="http://schemas.microsoft.com/office/powerpoint/2010/main" val="2071165200"/>
              </p:ext>
            </p:extLst>
          </p:nvPr>
        </p:nvGraphicFramePr>
        <p:xfrm>
          <a:off x="8741870" y="3685734"/>
          <a:ext cx="3345625" cy="252347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64047">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Celebrating change and moving on.</a:t>
                      </a:r>
                      <a:endParaRPr sz="1600" b="0" dirty="0">
                        <a:solidFill>
                          <a:srgbClr val="FFCC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44345">
                <a:tc>
                  <a:txBody>
                    <a:bodyPr/>
                    <a:lstStyle/>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What have been the best parts of moving to Secondary? What have been challenges and who has helped you?</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What are you looking forward to next?</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How did Stephen help others with charity work?  Have you thought about </a:t>
                      </a:r>
                      <a:r>
                        <a:rPr lang="en-GB" sz="1000" b="0" kern="1200" dirty="0">
                          <a:solidFill>
                            <a:schemeClr val="dk1"/>
                          </a:solidFill>
                          <a:latin typeface="Roboto" panose="02000000000000000000" pitchFamily="2" charset="0"/>
                          <a:ea typeface="Roboto" panose="02000000000000000000" pitchFamily="2" charset="0"/>
                          <a:cs typeface="Calibri"/>
                        </a:rPr>
                        <a:t>fundraising</a:t>
                      </a:r>
                      <a:r>
                        <a:rPr lang="en-GB" sz="1000" b="0" kern="1200" dirty="0">
                          <a:solidFill>
                            <a:schemeClr val="dk1"/>
                          </a:solidFill>
                          <a:latin typeface="Roboto" panose="02000000000000000000" pitchFamily="2" charset="0"/>
                          <a:ea typeface="Roboto" panose="02000000000000000000" pitchFamily="2" charset="0"/>
                          <a:cs typeface="Calibri"/>
                          <a:sym typeface="Calibri"/>
                        </a:rPr>
                        <a:t>? Choose a charity like Stephen did! (GOSH)</a:t>
                      </a:r>
                      <a:endParaRPr sz="1000" b="0" kern="1200" dirty="0">
                        <a:solidFill>
                          <a:schemeClr val="dk1"/>
                        </a:solidFill>
                        <a:latin typeface="Roboto" panose="02000000000000000000" pitchFamily="2" charset="0"/>
                        <a:ea typeface="Roboto" panose="02000000000000000000" pitchFamily="2" charset="0"/>
                        <a:cs typeface="Calibri"/>
                      </a:endParaRPr>
                    </a:p>
                    <a:p>
                      <a:pPr marL="0" marR="0" lvl="0" indent="0" algn="l" defTabSz="914400" rtl="0" eaLnBrk="1" latinLnBrk="0" hangingPunct="1">
                        <a:spcBef>
                          <a:spcPts val="0"/>
                        </a:spcBef>
                        <a:spcAft>
                          <a:spcPts val="0"/>
                        </a:spcAft>
                        <a:buNone/>
                      </a:pPr>
                      <a:endParaRPr sz="1000" b="0" kern="1200" dirty="0">
                        <a:solidFill>
                          <a:schemeClr val="dk1"/>
                        </a:solidFill>
                        <a:latin typeface="Roboto" panose="02000000000000000000" pitchFamily="2" charset="0"/>
                        <a:ea typeface="Roboto" panose="02000000000000000000" pitchFamily="2" charset="0"/>
                        <a:cs typeface="Calibri"/>
                      </a:endParaRPr>
                    </a:p>
                    <a:p>
                      <a:pPr marL="0" marR="0" lvl="0" indent="0" algn="l" defTabSz="914400" rtl="0" eaLnBrk="1" latinLnBrk="0" hangingPunct="1">
                        <a:spcBef>
                          <a:spcPts val="0"/>
                        </a:spcBef>
                        <a:spcAft>
                          <a:spcPts val="0"/>
                        </a:spcAft>
                        <a:buNone/>
                      </a:pPr>
                      <a:r>
                        <a:rPr lang="en-GB" sz="1000" b="0" kern="1200" dirty="0">
                          <a:solidFill>
                            <a:schemeClr val="dk1"/>
                          </a:solidFill>
                          <a:latin typeface="Roboto" panose="02000000000000000000" pitchFamily="2" charset="0"/>
                          <a:ea typeface="Roboto" panose="02000000000000000000" pitchFamily="2" charset="0"/>
                          <a:cs typeface="Calibri"/>
                          <a:sym typeface="Calibri"/>
                        </a:rPr>
                        <a:t>Your changing emotions.  How do you manage anxiety, stress, anger and conflict at Secondary school?  How do you manage this out of school?</a:t>
                      </a:r>
                      <a:endParaRPr sz="1000" b="0" kern="1200" dirty="0">
                        <a:solidFill>
                          <a:schemeClr val="dk1"/>
                        </a:solidFill>
                        <a:latin typeface="Roboto" panose="02000000000000000000" pitchFamily="2" charset="0"/>
                        <a:ea typeface="Roboto" panose="02000000000000000000" pitchFamily="2" charset="0"/>
                        <a:cs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1" name="Google Shape;115;p3">
            <a:extLst>
              <a:ext uri="{FF2B5EF4-FFF2-40B4-BE49-F238E27FC236}">
                <a16:creationId xmlns:a16="http://schemas.microsoft.com/office/drawing/2014/main" id="{D3F6E155-D824-42BA-A0C8-C12D44D9A206}"/>
              </a:ext>
            </a:extLst>
          </p:cNvPr>
          <p:cNvGraphicFramePr/>
          <p:nvPr>
            <p:extLst>
              <p:ext uri="{D42A27DB-BD31-4B8C-83A1-F6EECF244321}">
                <p14:modId xmlns:p14="http://schemas.microsoft.com/office/powerpoint/2010/main" val="1549820866"/>
              </p:ext>
            </p:extLst>
          </p:nvPr>
        </p:nvGraphicFramePr>
        <p:xfrm>
          <a:off x="5337202"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51920">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It’s good to be different.</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68079">
                <a:tc>
                  <a:txBody>
                    <a:bodyPr/>
                    <a:lstStyle/>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What made Stephen stand out?  What were his talents? How was he the same as you?  How was he different to you?  Do you have a talent or would you like to train to improve a talent? Stephen was good at drawing and enjoyed Maths &amp; Music! Use of Maths, Music and Art to depict Stephen’s life in the timeline.</a:t>
                      </a:r>
                      <a:endParaRPr sz="1000" b="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What do prejudice and discrimination mean? Anti-Bullying and the SLDF 3 BS Believe in yourself, Blow the whistle and Ban Bullying!</a:t>
                      </a:r>
                      <a:endParaRPr sz="1000" b="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How was Stephen a kind person? What does it mean to be kind? How to be a good friend.</a:t>
                      </a:r>
                      <a:endParaRPr sz="1000" b="0" dirty="0">
                        <a:latin typeface="Roboto" panose="02000000000000000000" pitchFamily="2" charset="0"/>
                        <a:ea typeface="Roboto" panose="02000000000000000000" pitchFamily="2" charset="0"/>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2" name="Google Shape;116;p3">
            <a:extLst>
              <a:ext uri="{FF2B5EF4-FFF2-40B4-BE49-F238E27FC236}">
                <a16:creationId xmlns:a16="http://schemas.microsoft.com/office/drawing/2014/main" id="{5FAD9191-E5C7-46E5-AE97-C801A9D6CE7B}"/>
              </a:ext>
            </a:extLst>
          </p:cNvPr>
          <p:cNvGraphicFramePr/>
          <p:nvPr>
            <p:extLst>
              <p:ext uri="{D42A27DB-BD31-4B8C-83A1-F6EECF244321}">
                <p14:modId xmlns:p14="http://schemas.microsoft.com/office/powerpoint/2010/main" val="4114464925"/>
              </p:ext>
            </p:extLst>
          </p:nvPr>
        </p:nvGraphicFramePr>
        <p:xfrm>
          <a:off x="1934683" y="1104943"/>
          <a:ext cx="3345625" cy="2520001"/>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69656">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Wonderful me and my place in the world!</a:t>
                      </a:r>
                      <a:endParaRPr sz="1600" b="0" dirty="0">
                        <a:solidFill>
                          <a:srgbClr val="FFC0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50345">
                <a:tc>
                  <a:txBody>
                    <a:bodyPr/>
                    <a:lstStyle/>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Why was Stephen special? </a:t>
                      </a:r>
                      <a:endParaRPr sz="1000" b="0" dirty="0">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Why am I special?</a:t>
                      </a:r>
                      <a:endParaRPr sz="1000" b="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Why was Stephen a good friend?  </a:t>
                      </a:r>
                      <a:endParaRPr sz="1000" b="0" dirty="0">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How can I be a good friend? </a:t>
                      </a:r>
                      <a:endParaRPr sz="1000" b="0" dirty="0">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New beginnings at Secondary, new friends, choosing happy and supportive groups.</a:t>
                      </a:r>
                      <a:endParaRPr sz="1000" b="0" dirty="0">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How has isolation affected you and building new relationships?</a:t>
                      </a:r>
                      <a:endParaRPr sz="1000" b="0" dirty="0">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GB" sz="1000" b="0" dirty="0">
                          <a:solidFill>
                            <a:schemeClr val="dk1"/>
                          </a:solidFill>
                          <a:latin typeface="Roboto" panose="02000000000000000000" pitchFamily="2" charset="0"/>
                          <a:ea typeface="Roboto" panose="02000000000000000000" pitchFamily="2" charset="0"/>
                          <a:cs typeface="Calibri"/>
                          <a:sym typeface="Calibri"/>
                        </a:rPr>
                        <a:t>Positive and safe relationships online. </a:t>
                      </a:r>
                      <a:endParaRPr sz="1100" b="0" dirty="0">
                        <a:latin typeface="Roboto" panose="02000000000000000000" pitchFamily="2" charset="0"/>
                        <a:ea typeface="Roboto" panose="02000000000000000000" pitchFamily="2" charset="0"/>
                      </a:endParaRP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2552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Year 8</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graphicFrame>
        <p:nvGraphicFramePr>
          <p:cNvPr id="6" name="Google Shape;111;p3">
            <a:extLst>
              <a:ext uri="{FF2B5EF4-FFF2-40B4-BE49-F238E27FC236}">
                <a16:creationId xmlns:a16="http://schemas.microsoft.com/office/drawing/2014/main" id="{76C49D42-9703-4C3A-81F5-CF030A578214}"/>
              </a:ext>
            </a:extLst>
          </p:cNvPr>
          <p:cNvGraphicFramePr/>
          <p:nvPr>
            <p:extLst>
              <p:ext uri="{D42A27DB-BD31-4B8C-83A1-F6EECF244321}">
                <p14:modId xmlns:p14="http://schemas.microsoft.com/office/powerpoint/2010/main" val="1492937837"/>
              </p:ext>
            </p:extLst>
          </p:nvPr>
        </p:nvGraphicFramePr>
        <p:xfrm>
          <a:off x="8741871"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48843">
                <a:tc>
                  <a:txBody>
                    <a:bodyPr/>
                    <a:lstStyle/>
                    <a:p>
                      <a:pPr marL="0" marR="0" lvl="0" indent="0" algn="ctr" rtl="0">
                        <a:spcBef>
                          <a:spcPts val="0"/>
                        </a:spcBef>
                        <a:spcAft>
                          <a:spcPts val="0"/>
                        </a:spcAft>
                        <a:buNone/>
                      </a:pPr>
                      <a:r>
                        <a:rPr lang="en-GB" sz="1600" b="0" u="none" strike="noStrike" cap="none" dirty="0">
                          <a:solidFill>
                            <a:schemeClr val="lt1"/>
                          </a:solidFill>
                          <a:latin typeface="Roboto" panose="02000000000000000000" pitchFamily="2" charset="0"/>
                          <a:ea typeface="Roboto" panose="02000000000000000000" pitchFamily="2" charset="0"/>
                          <a:cs typeface="Calibri"/>
                          <a:sym typeface="Calibri"/>
                        </a:rPr>
                        <a:t>I have a dream!</a:t>
                      </a:r>
                      <a:endParaRPr sz="1600" b="0" dirty="0">
                        <a:latin typeface="Roboto" panose="02000000000000000000" pitchFamily="2" charset="0"/>
                        <a:ea typeface="Roboto" panose="02000000000000000000" pitchFamily="2" charset="0"/>
                      </a:endParaRPr>
                    </a:p>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(Goals, hopes and ambitions)</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71156">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How did Stephen and his friend earn money?  Do you earn money through odd jobs?  What does it mean to be an entrepreneur?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 Volunteering in community.</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Young enterprise initiative in school – Dragons Den!  Designing something school/family will find useful that can be sold!  Managing small amounts of money.  Learning to save.</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Success in the community.</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8" name="Google Shape;112;p3">
            <a:extLst>
              <a:ext uri="{FF2B5EF4-FFF2-40B4-BE49-F238E27FC236}">
                <a16:creationId xmlns:a16="http://schemas.microsoft.com/office/drawing/2014/main" id="{1ADBBF46-6A9D-4B24-889C-D0FC78807548}"/>
              </a:ext>
            </a:extLst>
          </p:cNvPr>
          <p:cNvGraphicFramePr/>
          <p:nvPr>
            <p:extLst>
              <p:ext uri="{D42A27DB-BD31-4B8C-83A1-F6EECF244321}">
                <p14:modId xmlns:p14="http://schemas.microsoft.com/office/powerpoint/2010/main" val="1646535962"/>
              </p:ext>
            </p:extLst>
          </p:nvPr>
        </p:nvGraphicFramePr>
        <p:xfrm>
          <a:off x="1934684" y="3685734"/>
          <a:ext cx="3345625" cy="2541084"/>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90175">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Relationships with other people</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0909">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Self esteem – belief in yourself!  You are as good as anyone.</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What was Stephen confident in?  Why is it important to believe in yourself? Being a role model in your community.</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Negative influences in gangs/on-line activity.</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Timeline of what happened to Stephen. Negative peer pressure situations.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Getting mixed up in the wrong crowd. ‘What if‘ situations.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Following the crowd, standing up to bullies. </a:t>
                      </a:r>
                      <a:endParaRPr sz="1000" b="0" kern="1200" dirty="0">
                        <a:solidFill>
                          <a:schemeClr val="dk1"/>
                        </a:solidFill>
                        <a:latin typeface="Roboto" panose="02000000000000000000" pitchFamily="2" charset="0"/>
                        <a:ea typeface="Roboto" panose="02000000000000000000" pitchFamily="2" charset="0"/>
                        <a:cs typeface="Calibri"/>
                        <a:sym typeface="Calibri"/>
                      </a:endParaRP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9" name="Google Shape;113;p3">
            <a:extLst>
              <a:ext uri="{FF2B5EF4-FFF2-40B4-BE49-F238E27FC236}">
                <a16:creationId xmlns:a16="http://schemas.microsoft.com/office/drawing/2014/main" id="{E797DCF1-EB3C-4CB3-850B-208C8D1DA5FA}"/>
              </a:ext>
            </a:extLst>
          </p:cNvPr>
          <p:cNvGraphicFramePr/>
          <p:nvPr>
            <p:extLst>
              <p:ext uri="{D42A27DB-BD31-4B8C-83A1-F6EECF244321}">
                <p14:modId xmlns:p14="http://schemas.microsoft.com/office/powerpoint/2010/main" val="12250692"/>
              </p:ext>
            </p:extLst>
          </p:nvPr>
        </p:nvGraphicFramePr>
        <p:xfrm>
          <a:off x="5337201" y="3685734"/>
          <a:ext cx="3345625" cy="254089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87549">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Healthy lifestyles: Mind</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bg1"/>
                          </a:solidFill>
                          <a:latin typeface="Roboto" panose="02000000000000000000" pitchFamily="2" charset="0"/>
                          <a:ea typeface="Roboto" panose="02000000000000000000" pitchFamily="2" charset="0"/>
                          <a:cs typeface="+mn-cs"/>
                          <a:sym typeface="Calibri"/>
                        </a:rPr>
                        <a:t>&amp;</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lt1"/>
                          </a:solidFill>
                          <a:latin typeface="Roboto" panose="02000000000000000000" pitchFamily="2" charset="0"/>
                          <a:ea typeface="Roboto" panose="02000000000000000000" pitchFamily="2" charset="0"/>
                          <a:cs typeface="Calibri"/>
                          <a:sym typeface="Calibri"/>
                        </a:rPr>
                        <a:t>Body</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3346">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Healthy lifestyle – Being the best that you can be!  Sports challenges for charity!</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Drugs – What do I need to know?  Peer pressure.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What does gang culture mean?  How can we stop knife crime?  Presentations.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Community relationship.  Positive youth clubs/</a:t>
                      </a:r>
                      <a:r>
                        <a:rPr lang="en-US" sz="1000" b="0" kern="1200" dirty="0" err="1">
                          <a:solidFill>
                            <a:schemeClr val="dk1"/>
                          </a:solidFill>
                          <a:latin typeface="Roboto" panose="02000000000000000000" pitchFamily="2" charset="0"/>
                          <a:ea typeface="Roboto" panose="02000000000000000000" pitchFamily="2" charset="0"/>
                          <a:cs typeface="Calibri"/>
                          <a:sym typeface="Calibri"/>
                        </a:rPr>
                        <a:t>organisation</a:t>
                      </a:r>
                      <a:r>
                        <a:rPr lang="en-US" sz="1000" b="0" kern="1200" dirty="0">
                          <a:solidFill>
                            <a:schemeClr val="dk1"/>
                          </a:solidFill>
                          <a:latin typeface="Roboto" panose="02000000000000000000" pitchFamily="2" charset="0"/>
                          <a:ea typeface="Roboto" panose="02000000000000000000" pitchFamily="2" charset="0"/>
                          <a:cs typeface="Calibri"/>
                          <a:sym typeface="Calibri"/>
                        </a:rPr>
                        <a:t>.  Cadets/Sports </a:t>
                      </a:r>
                      <a:r>
                        <a:rPr lang="en-US" sz="1000" b="0" kern="1200" dirty="0" err="1">
                          <a:solidFill>
                            <a:schemeClr val="dk1"/>
                          </a:solidFill>
                          <a:latin typeface="Roboto" panose="02000000000000000000" pitchFamily="2" charset="0"/>
                          <a:ea typeface="Roboto" panose="02000000000000000000" pitchFamily="2" charset="0"/>
                          <a:cs typeface="Calibri"/>
                          <a:sym typeface="Calibri"/>
                        </a:rPr>
                        <a:t>eg</a:t>
                      </a:r>
                      <a:r>
                        <a:rPr lang="en-US" sz="1000" b="0" kern="1200" dirty="0">
                          <a:solidFill>
                            <a:schemeClr val="dk1"/>
                          </a:solidFill>
                          <a:latin typeface="Roboto" panose="02000000000000000000" pitchFamily="2" charset="0"/>
                          <a:ea typeface="Roboto" panose="02000000000000000000" pitchFamily="2" charset="0"/>
                          <a:cs typeface="Calibri"/>
                          <a:sym typeface="Calibri"/>
                        </a:rPr>
                        <a:t> Football/Judo/Karate.  Who are your role models for staying healthy in mind and body? Lewis Hamilton, Dina Asher-Smith</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0" name="Google Shape;114;p3">
            <a:extLst>
              <a:ext uri="{FF2B5EF4-FFF2-40B4-BE49-F238E27FC236}">
                <a16:creationId xmlns:a16="http://schemas.microsoft.com/office/drawing/2014/main" id="{537522D1-9485-4C22-BAF4-11E9243AC6B5}"/>
              </a:ext>
            </a:extLst>
          </p:cNvPr>
          <p:cNvGraphicFramePr/>
          <p:nvPr>
            <p:extLst>
              <p:ext uri="{D42A27DB-BD31-4B8C-83A1-F6EECF244321}">
                <p14:modId xmlns:p14="http://schemas.microsoft.com/office/powerpoint/2010/main" val="3109599080"/>
              </p:ext>
            </p:extLst>
          </p:nvPr>
        </p:nvGraphicFramePr>
        <p:xfrm>
          <a:off x="8741870" y="3685734"/>
          <a:ext cx="3345625" cy="252347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64047">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Celebrating change and moving on.</a:t>
                      </a:r>
                      <a:endParaRPr sz="1600" b="0" dirty="0">
                        <a:solidFill>
                          <a:srgbClr val="FFCC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44345">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Healthy relationships with others.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Acts of Kindness in community.</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Proud to be me! Song/Poem about Stephen. Use timeline and what has been learnt.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Proud of role models in community –Doctors. Lawyers, nurses – How do we learn from them?</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Where to go for help if you experience discrimination with race, sexuality, gender.  What if others do not accept you for who you are?</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M People –Moving on up!</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1" name="Google Shape;115;p3">
            <a:extLst>
              <a:ext uri="{FF2B5EF4-FFF2-40B4-BE49-F238E27FC236}">
                <a16:creationId xmlns:a16="http://schemas.microsoft.com/office/drawing/2014/main" id="{D3F6E155-D824-42BA-A0C8-C12D44D9A206}"/>
              </a:ext>
            </a:extLst>
          </p:cNvPr>
          <p:cNvGraphicFramePr/>
          <p:nvPr>
            <p:extLst>
              <p:ext uri="{D42A27DB-BD31-4B8C-83A1-F6EECF244321}">
                <p14:modId xmlns:p14="http://schemas.microsoft.com/office/powerpoint/2010/main" val="108963670"/>
              </p:ext>
            </p:extLst>
          </p:nvPr>
        </p:nvGraphicFramePr>
        <p:xfrm>
          <a:off x="5337202"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51920">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It’s good to be different.</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68079">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is hate crime?  What can I do if I see it?</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Have you suffered from unfairness/inequality?  Look at injustice cases.  Focus on Stephen’s timeline.</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Making a positive contribution – what clubs/</a:t>
                      </a:r>
                      <a:r>
                        <a:rPr lang="en-US" sz="1000" b="0" dirty="0" err="1">
                          <a:solidFill>
                            <a:schemeClr val="dk1"/>
                          </a:solidFill>
                          <a:latin typeface="Roboto" panose="02000000000000000000" pitchFamily="2" charset="0"/>
                          <a:ea typeface="Roboto" panose="02000000000000000000" pitchFamily="2" charset="0"/>
                          <a:cs typeface="Calibri"/>
                          <a:sym typeface="Calibri"/>
                        </a:rPr>
                        <a:t>organisations</a:t>
                      </a:r>
                      <a:r>
                        <a:rPr lang="en-US" sz="1000" b="0" dirty="0">
                          <a:solidFill>
                            <a:schemeClr val="dk1"/>
                          </a:solidFill>
                          <a:latin typeface="Roboto" panose="02000000000000000000" pitchFamily="2" charset="0"/>
                          <a:ea typeface="Roboto" panose="02000000000000000000" pitchFamily="2" charset="0"/>
                          <a:cs typeface="Calibri"/>
                          <a:sym typeface="Calibri"/>
                        </a:rPr>
                        <a:t> am I part of? Cadets.</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Stephen and Elvin designed caps and t-shirts.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can you do to make a difference in your school community/home?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Litter picking/climate change/Entrepreneurs.</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2" name="Google Shape;116;p3">
            <a:extLst>
              <a:ext uri="{FF2B5EF4-FFF2-40B4-BE49-F238E27FC236}">
                <a16:creationId xmlns:a16="http://schemas.microsoft.com/office/drawing/2014/main" id="{5FAD9191-E5C7-46E5-AE97-C801A9D6CE7B}"/>
              </a:ext>
            </a:extLst>
          </p:cNvPr>
          <p:cNvGraphicFramePr/>
          <p:nvPr>
            <p:extLst>
              <p:ext uri="{D42A27DB-BD31-4B8C-83A1-F6EECF244321}">
                <p14:modId xmlns:p14="http://schemas.microsoft.com/office/powerpoint/2010/main" val="2205582769"/>
              </p:ext>
            </p:extLst>
          </p:nvPr>
        </p:nvGraphicFramePr>
        <p:xfrm>
          <a:off x="1934683" y="1104943"/>
          <a:ext cx="3345625" cy="2520001"/>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69656">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Wonderful me and my place in the world!</a:t>
                      </a:r>
                      <a:endParaRPr sz="1600" b="0" dirty="0">
                        <a:solidFill>
                          <a:srgbClr val="FFC0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50345">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are the faiths and beliefs of those around me? Do I have a faith and belief?</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Celebrate diversity within your school? Can you learn something new about another culture?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other faiths exist in our community?</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Visit different places of worship.  Presentation/video on what you have learnt.</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Positive self image of oneself.</a:t>
                      </a: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8087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Year 9</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graphicFrame>
        <p:nvGraphicFramePr>
          <p:cNvPr id="6" name="Google Shape;111;p3">
            <a:extLst>
              <a:ext uri="{FF2B5EF4-FFF2-40B4-BE49-F238E27FC236}">
                <a16:creationId xmlns:a16="http://schemas.microsoft.com/office/drawing/2014/main" id="{76C49D42-9703-4C3A-81F5-CF030A578214}"/>
              </a:ext>
            </a:extLst>
          </p:cNvPr>
          <p:cNvGraphicFramePr/>
          <p:nvPr>
            <p:extLst>
              <p:ext uri="{D42A27DB-BD31-4B8C-83A1-F6EECF244321}">
                <p14:modId xmlns:p14="http://schemas.microsoft.com/office/powerpoint/2010/main" val="1873622230"/>
              </p:ext>
            </p:extLst>
          </p:nvPr>
        </p:nvGraphicFramePr>
        <p:xfrm>
          <a:off x="8741871"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48843">
                <a:tc>
                  <a:txBody>
                    <a:bodyPr/>
                    <a:lstStyle/>
                    <a:p>
                      <a:pPr marL="0" marR="0" lvl="0" indent="0" algn="ctr" rtl="0">
                        <a:spcBef>
                          <a:spcPts val="0"/>
                        </a:spcBef>
                        <a:spcAft>
                          <a:spcPts val="0"/>
                        </a:spcAft>
                        <a:buNone/>
                      </a:pPr>
                      <a:r>
                        <a:rPr lang="en-GB" sz="1600" b="0" u="none" strike="noStrike" cap="none" dirty="0">
                          <a:solidFill>
                            <a:schemeClr val="lt1"/>
                          </a:solidFill>
                          <a:latin typeface="Roboto" panose="02000000000000000000" pitchFamily="2" charset="0"/>
                          <a:ea typeface="Roboto" panose="02000000000000000000" pitchFamily="2" charset="0"/>
                          <a:cs typeface="Calibri"/>
                          <a:sym typeface="Calibri"/>
                        </a:rPr>
                        <a:t>I have a dream!</a:t>
                      </a:r>
                      <a:endParaRPr sz="1600" b="0" dirty="0">
                        <a:latin typeface="Roboto" panose="02000000000000000000" pitchFamily="2" charset="0"/>
                        <a:ea typeface="Roboto" panose="02000000000000000000" pitchFamily="2" charset="0"/>
                      </a:endParaRPr>
                    </a:p>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(Goals, hopes and ambitions)</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71156">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did Stephen dream of becoming?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 What qualifications do you need for your future career?</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strengths and talents have I got to make it and what do I need to develop?</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Career guidance – link to SLDF</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Volunteering/Work experience.</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am I looking forward to in GCSE choices?</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8" name="Google Shape;112;p3">
            <a:extLst>
              <a:ext uri="{FF2B5EF4-FFF2-40B4-BE49-F238E27FC236}">
                <a16:creationId xmlns:a16="http://schemas.microsoft.com/office/drawing/2014/main" id="{1ADBBF46-6A9D-4B24-889C-D0FC78807548}"/>
              </a:ext>
            </a:extLst>
          </p:cNvPr>
          <p:cNvGraphicFramePr/>
          <p:nvPr>
            <p:extLst>
              <p:ext uri="{D42A27DB-BD31-4B8C-83A1-F6EECF244321}">
                <p14:modId xmlns:p14="http://schemas.microsoft.com/office/powerpoint/2010/main" val="3669717516"/>
              </p:ext>
            </p:extLst>
          </p:nvPr>
        </p:nvGraphicFramePr>
        <p:xfrm>
          <a:off x="1934684" y="3685734"/>
          <a:ext cx="3345625" cy="2541084"/>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90175">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Relationships with other people</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0909">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During this Covid period how hard has it been for teenagers?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What decisions have you had to make ?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Maybe surrounding alcohol or drugs.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Helping those around you.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What if a friend has made wrong choices, how can you help?</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Gang culture – what is a gang?</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9" name="Google Shape;113;p3">
            <a:extLst>
              <a:ext uri="{FF2B5EF4-FFF2-40B4-BE49-F238E27FC236}">
                <a16:creationId xmlns:a16="http://schemas.microsoft.com/office/drawing/2014/main" id="{E797DCF1-EB3C-4CB3-850B-208C8D1DA5FA}"/>
              </a:ext>
            </a:extLst>
          </p:cNvPr>
          <p:cNvGraphicFramePr/>
          <p:nvPr>
            <p:extLst>
              <p:ext uri="{D42A27DB-BD31-4B8C-83A1-F6EECF244321}">
                <p14:modId xmlns:p14="http://schemas.microsoft.com/office/powerpoint/2010/main" val="3503570616"/>
              </p:ext>
            </p:extLst>
          </p:nvPr>
        </p:nvGraphicFramePr>
        <p:xfrm>
          <a:off x="5337201" y="3685734"/>
          <a:ext cx="3345625" cy="254089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87549">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Healthy lifestyles: Mind</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bg1"/>
                          </a:solidFill>
                          <a:latin typeface="Roboto" panose="02000000000000000000" pitchFamily="2" charset="0"/>
                          <a:ea typeface="Roboto" panose="02000000000000000000" pitchFamily="2" charset="0"/>
                          <a:cs typeface="+mn-cs"/>
                          <a:sym typeface="Calibri"/>
                        </a:rPr>
                        <a:t>&amp;</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lt1"/>
                          </a:solidFill>
                          <a:latin typeface="Roboto" panose="02000000000000000000" pitchFamily="2" charset="0"/>
                          <a:ea typeface="Roboto" panose="02000000000000000000" pitchFamily="2" charset="0"/>
                          <a:cs typeface="Calibri"/>
                          <a:sym typeface="Calibri"/>
                        </a:rPr>
                        <a:t>Body</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3346">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Mental health and stress with school/home life. Impact of Covid 19 and BAME communities – look at all students.  Could some racism result from media coverage?</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Maintaining a healthy mind and worries during puberty.  Staying safe as a teenager during pandemic.</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Managing risk and personal safety in new settings.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Staying safe online.</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Diet/Sleep/Exercise habits.</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0" name="Google Shape;114;p3">
            <a:extLst>
              <a:ext uri="{FF2B5EF4-FFF2-40B4-BE49-F238E27FC236}">
                <a16:creationId xmlns:a16="http://schemas.microsoft.com/office/drawing/2014/main" id="{537522D1-9485-4C22-BAF4-11E9243AC6B5}"/>
              </a:ext>
            </a:extLst>
          </p:cNvPr>
          <p:cNvGraphicFramePr/>
          <p:nvPr>
            <p:extLst>
              <p:ext uri="{D42A27DB-BD31-4B8C-83A1-F6EECF244321}">
                <p14:modId xmlns:p14="http://schemas.microsoft.com/office/powerpoint/2010/main" val="2489321369"/>
              </p:ext>
            </p:extLst>
          </p:nvPr>
        </p:nvGraphicFramePr>
        <p:xfrm>
          <a:off x="8741870" y="3685734"/>
          <a:ext cx="3345625" cy="252347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64047">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Celebrating change and moving on.</a:t>
                      </a:r>
                      <a:endParaRPr sz="1600" b="0" dirty="0">
                        <a:solidFill>
                          <a:srgbClr val="FFCC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44345">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Influencing others positively.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How to help others understand that we should celebrate being different instead of making fun.</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We have more similarities than differences.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Stephen was not in a gang – what influences people to join?</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Preparing for your GCSEs.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The pressures that come with exams.</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1" name="Google Shape;115;p3">
            <a:extLst>
              <a:ext uri="{FF2B5EF4-FFF2-40B4-BE49-F238E27FC236}">
                <a16:creationId xmlns:a16="http://schemas.microsoft.com/office/drawing/2014/main" id="{D3F6E155-D824-42BA-A0C8-C12D44D9A206}"/>
              </a:ext>
            </a:extLst>
          </p:cNvPr>
          <p:cNvGraphicFramePr/>
          <p:nvPr>
            <p:extLst>
              <p:ext uri="{D42A27DB-BD31-4B8C-83A1-F6EECF244321}">
                <p14:modId xmlns:p14="http://schemas.microsoft.com/office/powerpoint/2010/main" val="2010964294"/>
              </p:ext>
            </p:extLst>
          </p:nvPr>
        </p:nvGraphicFramePr>
        <p:xfrm>
          <a:off x="5337202"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51920">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It’s good to be different.</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68079">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Racism – what is definition?</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Sexism and homophobia.</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Anti bullying.</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Anti Racism.</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forms of discrimination exist?  Debates on how we tackle all forms of discrimination/Debate.</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Do we know what it means to stereotype a certain section/group in society?</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Words matter!  What is acceptable and how do we challenge name calling?  When is enough? What to do when friends laugh along?</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2" name="Google Shape;116;p3">
            <a:extLst>
              <a:ext uri="{FF2B5EF4-FFF2-40B4-BE49-F238E27FC236}">
                <a16:creationId xmlns:a16="http://schemas.microsoft.com/office/drawing/2014/main" id="{5FAD9191-E5C7-46E5-AE97-C801A9D6CE7B}"/>
              </a:ext>
            </a:extLst>
          </p:cNvPr>
          <p:cNvGraphicFramePr/>
          <p:nvPr>
            <p:extLst>
              <p:ext uri="{D42A27DB-BD31-4B8C-83A1-F6EECF244321}">
                <p14:modId xmlns:p14="http://schemas.microsoft.com/office/powerpoint/2010/main" val="3490774027"/>
              </p:ext>
            </p:extLst>
          </p:nvPr>
        </p:nvGraphicFramePr>
        <p:xfrm>
          <a:off x="1934683" y="1104943"/>
          <a:ext cx="3345625" cy="2520001"/>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69656">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Wonderful me and my place in the world!</a:t>
                      </a:r>
                      <a:endParaRPr sz="1600" b="0" dirty="0">
                        <a:solidFill>
                          <a:srgbClr val="FFC0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50345">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is my place in the world?</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Accepting others for who they are.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Why do some people find it hard to accept others.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Self esteem/Insecurities.</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to do when things go wrong at school.  Look at knife crime/drugs/gangs.  Basic first Aid.</a:t>
                      </a: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6352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Year 10</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graphicFrame>
        <p:nvGraphicFramePr>
          <p:cNvPr id="6" name="Google Shape;111;p3">
            <a:extLst>
              <a:ext uri="{FF2B5EF4-FFF2-40B4-BE49-F238E27FC236}">
                <a16:creationId xmlns:a16="http://schemas.microsoft.com/office/drawing/2014/main" id="{76C49D42-9703-4C3A-81F5-CF030A578214}"/>
              </a:ext>
            </a:extLst>
          </p:cNvPr>
          <p:cNvGraphicFramePr/>
          <p:nvPr>
            <p:extLst>
              <p:ext uri="{D42A27DB-BD31-4B8C-83A1-F6EECF244321}">
                <p14:modId xmlns:p14="http://schemas.microsoft.com/office/powerpoint/2010/main" val="874591612"/>
              </p:ext>
            </p:extLst>
          </p:nvPr>
        </p:nvGraphicFramePr>
        <p:xfrm>
          <a:off x="8741871"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48843">
                <a:tc>
                  <a:txBody>
                    <a:bodyPr/>
                    <a:lstStyle/>
                    <a:p>
                      <a:pPr marL="0" marR="0" lvl="0" indent="0" algn="ctr" rtl="0">
                        <a:spcBef>
                          <a:spcPts val="0"/>
                        </a:spcBef>
                        <a:spcAft>
                          <a:spcPts val="0"/>
                        </a:spcAft>
                        <a:buNone/>
                      </a:pPr>
                      <a:r>
                        <a:rPr lang="en-GB" sz="1600" b="0" u="none" strike="noStrike" cap="none" dirty="0">
                          <a:solidFill>
                            <a:schemeClr val="lt1"/>
                          </a:solidFill>
                          <a:latin typeface="Roboto" panose="02000000000000000000" pitchFamily="2" charset="0"/>
                          <a:ea typeface="Roboto" panose="02000000000000000000" pitchFamily="2" charset="0"/>
                          <a:cs typeface="Calibri"/>
                          <a:sym typeface="Calibri"/>
                        </a:rPr>
                        <a:t>I have a dream!</a:t>
                      </a:r>
                      <a:endParaRPr sz="1600" b="0" dirty="0">
                        <a:latin typeface="Roboto" panose="02000000000000000000" pitchFamily="2" charset="0"/>
                        <a:ea typeface="Roboto" panose="02000000000000000000" pitchFamily="2" charset="0"/>
                      </a:endParaRPr>
                    </a:p>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(Goals, hopes and ambitions)</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71156">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Is the work place a fair place?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Tackling inequality and discrimination in the workplace.  </a:t>
                      </a:r>
                    </a:p>
                    <a:p>
                      <a:pPr marL="0" marR="0" lvl="0" indent="0" algn="l" rtl="0">
                        <a:spcBef>
                          <a:spcPts val="0"/>
                        </a:spcBef>
                        <a:spcAft>
                          <a:spcPts val="0"/>
                        </a:spcAft>
                        <a:buNone/>
                      </a:pPr>
                      <a:endParaRPr lang="en-US" sz="1000" b="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is institutional racism?</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Are there barriers to your own dreams/goals and ambitions?  World of pilots / Engineers / Women in STEM. </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8" name="Google Shape;112;p3">
            <a:extLst>
              <a:ext uri="{FF2B5EF4-FFF2-40B4-BE49-F238E27FC236}">
                <a16:creationId xmlns:a16="http://schemas.microsoft.com/office/drawing/2014/main" id="{1ADBBF46-6A9D-4B24-889C-D0FC78807548}"/>
              </a:ext>
            </a:extLst>
          </p:cNvPr>
          <p:cNvGraphicFramePr/>
          <p:nvPr>
            <p:extLst>
              <p:ext uri="{D42A27DB-BD31-4B8C-83A1-F6EECF244321}">
                <p14:modId xmlns:p14="http://schemas.microsoft.com/office/powerpoint/2010/main" val="3256815198"/>
              </p:ext>
            </p:extLst>
          </p:nvPr>
        </p:nvGraphicFramePr>
        <p:xfrm>
          <a:off x="1934684" y="3685734"/>
          <a:ext cx="3345625" cy="2541084"/>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90175">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Relationships with other people</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0909">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Why do some people give in to peer pressure?</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Celebrating happy relationships in your life at home and in school.</a:t>
                      </a:r>
                    </a:p>
                    <a:p>
                      <a:pPr marL="0" marR="0" lvl="0" indent="0" algn="l" defTabSz="914400" rtl="0" eaLnBrk="1" latinLnBrk="0" hangingPunct="1">
                        <a:spcBef>
                          <a:spcPts val="0"/>
                        </a:spcBef>
                        <a:spcAft>
                          <a:spcPts val="0"/>
                        </a:spcAft>
                        <a:buNone/>
                      </a:pPr>
                      <a:endParaRPr lang="en-US" sz="1000" b="0" kern="12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How can young people influence others about their cause – Greta Thunberg.</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When Friendships breakdown.</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What leads to risk taking?</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Ambassadors to younger pupils.</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9" name="Google Shape;113;p3">
            <a:extLst>
              <a:ext uri="{FF2B5EF4-FFF2-40B4-BE49-F238E27FC236}">
                <a16:creationId xmlns:a16="http://schemas.microsoft.com/office/drawing/2014/main" id="{E797DCF1-EB3C-4CB3-850B-208C8D1DA5FA}"/>
              </a:ext>
            </a:extLst>
          </p:cNvPr>
          <p:cNvGraphicFramePr/>
          <p:nvPr>
            <p:extLst>
              <p:ext uri="{D42A27DB-BD31-4B8C-83A1-F6EECF244321}">
                <p14:modId xmlns:p14="http://schemas.microsoft.com/office/powerpoint/2010/main" val="1046040455"/>
              </p:ext>
            </p:extLst>
          </p:nvPr>
        </p:nvGraphicFramePr>
        <p:xfrm>
          <a:off x="5337201" y="3685734"/>
          <a:ext cx="3345625" cy="254089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87549">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Healthy lifestyles: Mind</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bg1"/>
                          </a:solidFill>
                          <a:latin typeface="Roboto" panose="02000000000000000000" pitchFamily="2" charset="0"/>
                          <a:ea typeface="Roboto" panose="02000000000000000000" pitchFamily="2" charset="0"/>
                          <a:cs typeface="+mn-cs"/>
                          <a:sym typeface="Calibri"/>
                        </a:rPr>
                        <a:t>&amp;</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lt1"/>
                          </a:solidFill>
                          <a:latin typeface="Roboto" panose="02000000000000000000" pitchFamily="2" charset="0"/>
                          <a:ea typeface="Roboto" panose="02000000000000000000" pitchFamily="2" charset="0"/>
                          <a:cs typeface="Calibri"/>
                          <a:sym typeface="Calibri"/>
                        </a:rPr>
                        <a:t>Body</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3346">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Managing your own mental health, </a:t>
                      </a:r>
                      <a:r>
                        <a:rPr lang="en-US" sz="1000" b="0" kern="1200" dirty="0" err="1">
                          <a:solidFill>
                            <a:schemeClr val="dk1"/>
                          </a:solidFill>
                          <a:latin typeface="Roboto" panose="02000000000000000000" pitchFamily="2" charset="0"/>
                          <a:ea typeface="Roboto" panose="02000000000000000000" pitchFamily="2" charset="0"/>
                          <a:cs typeface="Calibri"/>
                          <a:sym typeface="Calibri"/>
                        </a:rPr>
                        <a:t>recognising</a:t>
                      </a:r>
                      <a:r>
                        <a:rPr lang="en-US" sz="1000" b="0" kern="1200" dirty="0">
                          <a:solidFill>
                            <a:schemeClr val="dk1"/>
                          </a:solidFill>
                          <a:latin typeface="Roboto" panose="02000000000000000000" pitchFamily="2" charset="0"/>
                          <a:ea typeface="Roboto" panose="02000000000000000000" pitchFamily="2" charset="0"/>
                          <a:cs typeface="Calibri"/>
                          <a:sym typeface="Calibri"/>
                        </a:rPr>
                        <a:t> when others may need help</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What does wellbeing mean?  How do you manage your own well being.</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What does it mean to make the wrong choice?  Look at situations where wrong choices are made.</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Drugs, knife crime, gang culture.  Who influences you?</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Role models –Sporting heroes in community</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0" name="Google Shape;114;p3">
            <a:extLst>
              <a:ext uri="{FF2B5EF4-FFF2-40B4-BE49-F238E27FC236}">
                <a16:creationId xmlns:a16="http://schemas.microsoft.com/office/drawing/2014/main" id="{537522D1-9485-4C22-BAF4-11E9243AC6B5}"/>
              </a:ext>
            </a:extLst>
          </p:cNvPr>
          <p:cNvGraphicFramePr/>
          <p:nvPr>
            <p:extLst>
              <p:ext uri="{D42A27DB-BD31-4B8C-83A1-F6EECF244321}">
                <p14:modId xmlns:p14="http://schemas.microsoft.com/office/powerpoint/2010/main" val="3451100631"/>
              </p:ext>
            </p:extLst>
          </p:nvPr>
        </p:nvGraphicFramePr>
        <p:xfrm>
          <a:off x="8741870" y="3685734"/>
          <a:ext cx="3345625" cy="252347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64047">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Celebrating change and moving on.</a:t>
                      </a:r>
                      <a:endParaRPr sz="1600" b="0" dirty="0">
                        <a:solidFill>
                          <a:srgbClr val="FFCC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44345">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What happened to Stephen – How did this affect his family and friends?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Look at the consequences of our actions.  One split decision in a gang – look at negative ripple effect on many lives.  Risky situations, legal consequences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Ripple effects of Kindness – Random Acts of Kindness</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1" name="Google Shape;115;p3">
            <a:extLst>
              <a:ext uri="{FF2B5EF4-FFF2-40B4-BE49-F238E27FC236}">
                <a16:creationId xmlns:a16="http://schemas.microsoft.com/office/drawing/2014/main" id="{D3F6E155-D824-42BA-A0C8-C12D44D9A206}"/>
              </a:ext>
            </a:extLst>
          </p:cNvPr>
          <p:cNvGraphicFramePr/>
          <p:nvPr>
            <p:extLst>
              <p:ext uri="{D42A27DB-BD31-4B8C-83A1-F6EECF244321}">
                <p14:modId xmlns:p14="http://schemas.microsoft.com/office/powerpoint/2010/main" val="3836388161"/>
              </p:ext>
            </p:extLst>
          </p:nvPr>
        </p:nvGraphicFramePr>
        <p:xfrm>
          <a:off x="5337202"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51920">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It’s good to be different.</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68079">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Is society equal for everyone?</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How can you help to make school a fair place for all groups of people – race, ethnicity, gender, disability.</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 How do we make equality for all? Look at public figures – Malala.</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How do we tackle racism in school and in society?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 Consequences of extremism and how to challenge incitement of violence and hate.</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2" name="Google Shape;116;p3">
            <a:extLst>
              <a:ext uri="{FF2B5EF4-FFF2-40B4-BE49-F238E27FC236}">
                <a16:creationId xmlns:a16="http://schemas.microsoft.com/office/drawing/2014/main" id="{5FAD9191-E5C7-46E5-AE97-C801A9D6CE7B}"/>
              </a:ext>
            </a:extLst>
          </p:cNvPr>
          <p:cNvGraphicFramePr/>
          <p:nvPr>
            <p:extLst>
              <p:ext uri="{D42A27DB-BD31-4B8C-83A1-F6EECF244321}">
                <p14:modId xmlns:p14="http://schemas.microsoft.com/office/powerpoint/2010/main" val="973125047"/>
              </p:ext>
            </p:extLst>
          </p:nvPr>
        </p:nvGraphicFramePr>
        <p:xfrm>
          <a:off x="1934683" y="1104943"/>
          <a:ext cx="3345625" cy="2520001"/>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69656">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Wonderful me and my place in the world!</a:t>
                      </a:r>
                      <a:endParaRPr sz="1600" b="0" dirty="0">
                        <a:solidFill>
                          <a:srgbClr val="FFC0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50345">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How to live a safe life.  (Laws)</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Personal safety when out with friends, especially in Covid times.</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Boundaries and managing relationships with parents and friends.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The need for independence.</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Recognising when a situation is unsafe in the real world and online..</a:t>
                      </a: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81937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Year 11</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graphicFrame>
        <p:nvGraphicFramePr>
          <p:cNvPr id="6" name="Google Shape;111;p3">
            <a:extLst>
              <a:ext uri="{FF2B5EF4-FFF2-40B4-BE49-F238E27FC236}">
                <a16:creationId xmlns:a16="http://schemas.microsoft.com/office/drawing/2014/main" id="{76C49D42-9703-4C3A-81F5-CF030A578214}"/>
              </a:ext>
            </a:extLst>
          </p:cNvPr>
          <p:cNvGraphicFramePr/>
          <p:nvPr>
            <p:extLst>
              <p:ext uri="{D42A27DB-BD31-4B8C-83A1-F6EECF244321}">
                <p14:modId xmlns:p14="http://schemas.microsoft.com/office/powerpoint/2010/main" val="4103948876"/>
              </p:ext>
            </p:extLst>
          </p:nvPr>
        </p:nvGraphicFramePr>
        <p:xfrm>
          <a:off x="8741871"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48843">
                <a:tc>
                  <a:txBody>
                    <a:bodyPr/>
                    <a:lstStyle/>
                    <a:p>
                      <a:pPr marL="0" marR="0" lvl="0" indent="0" algn="ctr" rtl="0">
                        <a:spcBef>
                          <a:spcPts val="0"/>
                        </a:spcBef>
                        <a:spcAft>
                          <a:spcPts val="0"/>
                        </a:spcAft>
                        <a:buNone/>
                      </a:pPr>
                      <a:r>
                        <a:rPr lang="en-GB" sz="1600" b="0" u="none" strike="noStrike" cap="none" dirty="0">
                          <a:solidFill>
                            <a:schemeClr val="lt1"/>
                          </a:solidFill>
                          <a:latin typeface="Roboto" panose="02000000000000000000" pitchFamily="2" charset="0"/>
                          <a:ea typeface="Roboto" panose="02000000000000000000" pitchFamily="2" charset="0"/>
                          <a:cs typeface="Calibri"/>
                          <a:sym typeface="Calibri"/>
                        </a:rPr>
                        <a:t>I have a dream!</a:t>
                      </a:r>
                      <a:endParaRPr sz="1600" b="0" dirty="0">
                        <a:latin typeface="Roboto" panose="02000000000000000000" pitchFamily="2" charset="0"/>
                        <a:ea typeface="Roboto" panose="02000000000000000000" pitchFamily="2" charset="0"/>
                      </a:endParaRPr>
                    </a:p>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(Goals, hopes and ambitions)</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71156">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Can I achieve my goals now or do I need some support?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 What support do I need?</a:t>
                      </a:r>
                    </a:p>
                    <a:p>
                      <a:pPr marL="0" marR="0" lvl="0" indent="0" algn="l" rtl="0">
                        <a:spcBef>
                          <a:spcPts val="0"/>
                        </a:spcBef>
                        <a:spcAft>
                          <a:spcPts val="0"/>
                        </a:spcAft>
                        <a:buNone/>
                      </a:pPr>
                      <a:endParaRPr lang="en-US" sz="1000" b="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is my back up plan if things do not go to plan?</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Learn about Institutional racism – link to Stephen’s story.  Has this changed?</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8" name="Google Shape;112;p3">
            <a:extLst>
              <a:ext uri="{FF2B5EF4-FFF2-40B4-BE49-F238E27FC236}">
                <a16:creationId xmlns:a16="http://schemas.microsoft.com/office/drawing/2014/main" id="{1ADBBF46-6A9D-4B24-889C-D0FC78807548}"/>
              </a:ext>
            </a:extLst>
          </p:cNvPr>
          <p:cNvGraphicFramePr/>
          <p:nvPr>
            <p:extLst>
              <p:ext uri="{D42A27DB-BD31-4B8C-83A1-F6EECF244321}">
                <p14:modId xmlns:p14="http://schemas.microsoft.com/office/powerpoint/2010/main" val="2761557267"/>
              </p:ext>
            </p:extLst>
          </p:nvPr>
        </p:nvGraphicFramePr>
        <p:xfrm>
          <a:off x="1934684" y="3685734"/>
          <a:ext cx="3345625" cy="2541084"/>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90175">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Relationships with other people</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0909">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Respecting my friends/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family and others in society.</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Roles peers play in supporting one another in resisting influences.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Why do some join gangs? Acceptance.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Exit strategies and where to seek support.</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Consequences of carrying weapons/Pressure to carry weapons.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Truth, Respect and Fairness - Scenarios</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9" name="Google Shape;113;p3">
            <a:extLst>
              <a:ext uri="{FF2B5EF4-FFF2-40B4-BE49-F238E27FC236}">
                <a16:creationId xmlns:a16="http://schemas.microsoft.com/office/drawing/2014/main" id="{E797DCF1-EB3C-4CB3-850B-208C8D1DA5FA}"/>
              </a:ext>
            </a:extLst>
          </p:cNvPr>
          <p:cNvGraphicFramePr/>
          <p:nvPr>
            <p:extLst>
              <p:ext uri="{D42A27DB-BD31-4B8C-83A1-F6EECF244321}">
                <p14:modId xmlns:p14="http://schemas.microsoft.com/office/powerpoint/2010/main" val="1566848669"/>
              </p:ext>
            </p:extLst>
          </p:nvPr>
        </p:nvGraphicFramePr>
        <p:xfrm>
          <a:off x="5337201" y="3685734"/>
          <a:ext cx="3345625" cy="254089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87549">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Healthy lifestyles: Mind</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bg1"/>
                          </a:solidFill>
                          <a:latin typeface="Roboto" panose="02000000000000000000" pitchFamily="2" charset="0"/>
                          <a:ea typeface="Roboto" panose="02000000000000000000" pitchFamily="2" charset="0"/>
                          <a:cs typeface="+mn-cs"/>
                          <a:sym typeface="Calibri"/>
                        </a:rPr>
                        <a:t>&amp;</a:t>
                      </a:r>
                      <a:r>
                        <a:rPr lang="en-GB" sz="1600" b="0" dirty="0">
                          <a:solidFill>
                            <a:schemeClr val="tx1"/>
                          </a:solidFill>
                          <a:latin typeface="Roboto" panose="02000000000000000000" pitchFamily="2" charset="0"/>
                          <a:ea typeface="Roboto" panose="02000000000000000000" pitchFamily="2" charset="0"/>
                          <a:cs typeface="+mn-cs"/>
                          <a:sym typeface="Calibri"/>
                        </a:rPr>
                        <a:t> </a:t>
                      </a:r>
                      <a:r>
                        <a:rPr lang="en-GB" sz="1600" b="0" dirty="0">
                          <a:solidFill>
                            <a:schemeClr val="lt1"/>
                          </a:solidFill>
                          <a:latin typeface="Roboto" panose="02000000000000000000" pitchFamily="2" charset="0"/>
                          <a:ea typeface="Roboto" panose="02000000000000000000" pitchFamily="2" charset="0"/>
                          <a:cs typeface="Calibri"/>
                          <a:sym typeface="Calibri"/>
                        </a:rPr>
                        <a:t>Body</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53346">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Work, rest and play!</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Timetables for revision and a work life balance plan. Exercise routine, Food diaries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 Relaxation activities.  Recreational use of time.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Smoking/Alcohol/drugs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Influence in gangs.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Effects of cyber crime.  </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Positive use of social media. </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0" name="Google Shape;114;p3">
            <a:extLst>
              <a:ext uri="{FF2B5EF4-FFF2-40B4-BE49-F238E27FC236}">
                <a16:creationId xmlns:a16="http://schemas.microsoft.com/office/drawing/2014/main" id="{537522D1-9485-4C22-BAF4-11E9243AC6B5}"/>
              </a:ext>
            </a:extLst>
          </p:cNvPr>
          <p:cNvGraphicFramePr/>
          <p:nvPr>
            <p:extLst>
              <p:ext uri="{D42A27DB-BD31-4B8C-83A1-F6EECF244321}">
                <p14:modId xmlns:p14="http://schemas.microsoft.com/office/powerpoint/2010/main" val="2613632316"/>
              </p:ext>
            </p:extLst>
          </p:nvPr>
        </p:nvGraphicFramePr>
        <p:xfrm>
          <a:off x="8741870" y="3685734"/>
          <a:ext cx="3345625" cy="2523475"/>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564047">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Celebrating change and moving on.</a:t>
                      </a:r>
                      <a:endParaRPr sz="1600" b="0" dirty="0">
                        <a:solidFill>
                          <a:srgbClr val="FFCC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944345">
                <a:tc>
                  <a:txBody>
                    <a:bodyPr/>
                    <a:lstStyle/>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Friendships and peer support.</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Transition into next phase of education/Apprenticeships.</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Careers interviews/Sponsors in community.</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Lifelong learning</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Give advice to your young Y7 self.</a:t>
                      </a:r>
                    </a:p>
                    <a:p>
                      <a:pPr marL="0" marR="0" lvl="0" indent="0" algn="l" defTabSz="914400" rtl="0" eaLnBrk="1" latinLnBrk="0" hangingPunct="1">
                        <a:spcBef>
                          <a:spcPts val="0"/>
                        </a:spcBef>
                        <a:spcAft>
                          <a:spcPts val="0"/>
                        </a:spcAft>
                        <a:buNone/>
                      </a:pPr>
                      <a:r>
                        <a:rPr lang="en-US" sz="1000" b="0" kern="1200" dirty="0">
                          <a:solidFill>
                            <a:schemeClr val="dk1"/>
                          </a:solidFill>
                          <a:latin typeface="Roboto" panose="02000000000000000000" pitchFamily="2" charset="0"/>
                          <a:ea typeface="Roboto" panose="02000000000000000000" pitchFamily="2" charset="0"/>
                          <a:cs typeface="Calibri"/>
                          <a:sym typeface="Calibri"/>
                        </a:rPr>
                        <a:t>What can we learn from Stephen’s story?  What is his legacy?  What comes next in the timeline?</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1" name="Google Shape;115;p3">
            <a:extLst>
              <a:ext uri="{FF2B5EF4-FFF2-40B4-BE49-F238E27FC236}">
                <a16:creationId xmlns:a16="http://schemas.microsoft.com/office/drawing/2014/main" id="{D3F6E155-D824-42BA-A0C8-C12D44D9A206}"/>
              </a:ext>
            </a:extLst>
          </p:cNvPr>
          <p:cNvGraphicFramePr/>
          <p:nvPr>
            <p:extLst>
              <p:ext uri="{D42A27DB-BD31-4B8C-83A1-F6EECF244321}">
                <p14:modId xmlns:p14="http://schemas.microsoft.com/office/powerpoint/2010/main" val="4291651301"/>
              </p:ext>
            </p:extLst>
          </p:nvPr>
        </p:nvGraphicFramePr>
        <p:xfrm>
          <a:off x="5337202" y="1104945"/>
          <a:ext cx="3345625" cy="2519999"/>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51920">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It’s good to be different.</a:t>
                      </a:r>
                      <a:endParaRPr sz="1600" b="0" dirty="0">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68079">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does it mean to be an ally?</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does it mean to be anti-racist?</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and who have you made a difference to?</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is unconscious bias?</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Telling the truth – Speaking out! Blow whistle!  Truth matters.</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Extreme views/</a:t>
                      </a:r>
                      <a:r>
                        <a:rPr lang="en-US" sz="1000" b="0" dirty="0" err="1">
                          <a:solidFill>
                            <a:schemeClr val="dk1"/>
                          </a:solidFill>
                          <a:latin typeface="Roboto" panose="02000000000000000000" pitchFamily="2" charset="0"/>
                          <a:ea typeface="Roboto" panose="02000000000000000000" pitchFamily="2" charset="0"/>
                          <a:cs typeface="Calibri"/>
                          <a:sym typeface="Calibri"/>
                        </a:rPr>
                        <a:t>Organisations</a:t>
                      </a:r>
                      <a:r>
                        <a:rPr lang="en-US" sz="1000" b="0" dirty="0">
                          <a:solidFill>
                            <a:schemeClr val="dk1"/>
                          </a:solidFill>
                          <a:latin typeface="Roboto" panose="02000000000000000000" pitchFamily="2" charset="0"/>
                          <a:ea typeface="Roboto" panose="02000000000000000000" pitchFamily="2" charset="0"/>
                          <a:cs typeface="Calibri"/>
                          <a:sym typeface="Calibri"/>
                        </a:rPr>
                        <a:t> – Recognise potential influence on people within your group.</a:t>
                      </a:r>
                    </a:p>
                  </a:txBody>
                  <a:tcPr marL="91450" marR="91450" marT="45725" marB="45725"/>
                </a:tc>
                <a:extLst>
                  <a:ext uri="{0D108BD9-81ED-4DB2-BD59-A6C34878D82A}">
                    <a16:rowId xmlns:a16="http://schemas.microsoft.com/office/drawing/2014/main" val="10001"/>
                  </a:ext>
                </a:extLst>
              </a:tr>
            </a:tbl>
          </a:graphicData>
        </a:graphic>
      </p:graphicFrame>
      <p:graphicFrame>
        <p:nvGraphicFramePr>
          <p:cNvPr id="12" name="Google Shape;116;p3">
            <a:extLst>
              <a:ext uri="{FF2B5EF4-FFF2-40B4-BE49-F238E27FC236}">
                <a16:creationId xmlns:a16="http://schemas.microsoft.com/office/drawing/2014/main" id="{5FAD9191-E5C7-46E5-AE97-C801A9D6CE7B}"/>
              </a:ext>
            </a:extLst>
          </p:cNvPr>
          <p:cNvGraphicFramePr/>
          <p:nvPr>
            <p:extLst>
              <p:ext uri="{D42A27DB-BD31-4B8C-83A1-F6EECF244321}">
                <p14:modId xmlns:p14="http://schemas.microsoft.com/office/powerpoint/2010/main" val="324425677"/>
              </p:ext>
            </p:extLst>
          </p:nvPr>
        </p:nvGraphicFramePr>
        <p:xfrm>
          <a:off x="1934683" y="1104943"/>
          <a:ext cx="3345625" cy="2520001"/>
        </p:xfrm>
        <a:graphic>
          <a:graphicData uri="http://schemas.openxmlformats.org/drawingml/2006/table">
            <a:tbl>
              <a:tblPr firstRow="1" bandRow="1">
                <a:noFill/>
              </a:tblPr>
              <a:tblGrid>
                <a:gridCol w="3345625">
                  <a:extLst>
                    <a:ext uri="{9D8B030D-6E8A-4147-A177-3AD203B41FA5}">
                      <a16:colId xmlns:a16="http://schemas.microsoft.com/office/drawing/2014/main" val="20000"/>
                    </a:ext>
                  </a:extLst>
                </a:gridCol>
              </a:tblGrid>
              <a:tr h="669656">
                <a:tc>
                  <a:txBody>
                    <a:bodyPr/>
                    <a:lstStyle/>
                    <a:p>
                      <a:pPr marL="0" marR="0" lvl="0" indent="0" algn="ctr" rtl="0">
                        <a:spcBef>
                          <a:spcPts val="0"/>
                        </a:spcBef>
                        <a:spcAft>
                          <a:spcPts val="0"/>
                        </a:spcAft>
                        <a:buNone/>
                      </a:pPr>
                      <a:r>
                        <a:rPr lang="en-GB" sz="1600" b="0" dirty="0">
                          <a:solidFill>
                            <a:schemeClr val="lt1"/>
                          </a:solidFill>
                          <a:latin typeface="Roboto" panose="02000000000000000000" pitchFamily="2" charset="0"/>
                          <a:ea typeface="Roboto" panose="02000000000000000000" pitchFamily="2" charset="0"/>
                          <a:cs typeface="Calibri"/>
                          <a:sym typeface="Calibri"/>
                        </a:rPr>
                        <a:t>Wonderful me and my place in the world!</a:t>
                      </a:r>
                      <a:endParaRPr sz="1600" b="0" dirty="0">
                        <a:solidFill>
                          <a:srgbClr val="FFC000"/>
                        </a:solidFill>
                        <a:latin typeface="Roboto" panose="02000000000000000000" pitchFamily="2" charset="0"/>
                        <a:ea typeface="Roboto" panose="02000000000000000000" pitchFamily="2" charset="0"/>
                      </a:endParaRPr>
                    </a:p>
                  </a:txBody>
                  <a:tcPr marL="91450" marR="91450" marT="45725" marB="45725">
                    <a:solidFill>
                      <a:schemeClr val="accent2"/>
                    </a:solidFill>
                  </a:tcPr>
                </a:tc>
                <a:extLst>
                  <a:ext uri="{0D108BD9-81ED-4DB2-BD59-A6C34878D82A}">
                    <a16:rowId xmlns:a16="http://schemas.microsoft.com/office/drawing/2014/main" val="10000"/>
                  </a:ext>
                </a:extLst>
              </a:tr>
              <a:tr h="1850345">
                <a:tc>
                  <a:txBody>
                    <a:bodyPr/>
                    <a:lstStyle/>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What legislation affects 16-18 year </a:t>
                      </a:r>
                      <a:r>
                        <a:rPr lang="en-US" sz="1000" b="0" dirty="0" err="1">
                          <a:solidFill>
                            <a:schemeClr val="dk1"/>
                          </a:solidFill>
                          <a:latin typeface="Roboto" panose="02000000000000000000" pitchFamily="2" charset="0"/>
                          <a:ea typeface="Roboto" panose="02000000000000000000" pitchFamily="2" charset="0"/>
                          <a:cs typeface="Calibri"/>
                          <a:sym typeface="Calibri"/>
                        </a:rPr>
                        <a:t>olds</a:t>
                      </a:r>
                      <a:r>
                        <a:rPr lang="en-US" sz="1000" b="0" dirty="0">
                          <a:solidFill>
                            <a:schemeClr val="dk1"/>
                          </a:solidFill>
                          <a:latin typeface="Roboto" panose="02000000000000000000" pitchFamily="2" charset="0"/>
                          <a:ea typeface="Roboto" panose="02000000000000000000" pitchFamily="2" charset="0"/>
                          <a:cs typeface="Calibri"/>
                          <a:sym typeface="Calibri"/>
                        </a:rPr>
                        <a:t>?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Are young people aware of the law?</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How responsible are you? </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 Do you consider yourself to be ‘grown up’</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Study scenarios – What would you do?</a:t>
                      </a:r>
                    </a:p>
                    <a:p>
                      <a:pPr marL="0" marR="0" lvl="0" indent="0" algn="l" rtl="0">
                        <a:spcBef>
                          <a:spcPts val="0"/>
                        </a:spcBef>
                        <a:spcAft>
                          <a:spcPts val="0"/>
                        </a:spcAft>
                        <a:buNone/>
                      </a:pPr>
                      <a:r>
                        <a:rPr lang="en-US" sz="1000" b="0" dirty="0">
                          <a:solidFill>
                            <a:schemeClr val="dk1"/>
                          </a:solidFill>
                          <a:latin typeface="Roboto" panose="02000000000000000000" pitchFamily="2" charset="0"/>
                          <a:ea typeface="Roboto" panose="02000000000000000000" pitchFamily="2" charset="0"/>
                          <a:cs typeface="Calibri"/>
                          <a:sym typeface="Calibri"/>
                        </a:rPr>
                        <a:t>Emergency first aid/Life saving skills</a:t>
                      </a:r>
                    </a:p>
                  </a:txBody>
                  <a:tcPr marL="91450" marR="91450" marT="45725" marB="4572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837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The three c</a:t>
            </a:r>
            <a:r>
              <a:rPr lang="en-US" sz="2800" b="1" dirty="0">
                <a:latin typeface="Parkson Black" panose="00000A00000000000000" pitchFamily="50" charset="0"/>
              </a:rPr>
              <a:t>s</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
        <p:nvSpPr>
          <p:cNvPr id="5" name="TextBox 4">
            <a:extLst>
              <a:ext uri="{FF2B5EF4-FFF2-40B4-BE49-F238E27FC236}">
                <a16:creationId xmlns:a16="http://schemas.microsoft.com/office/drawing/2014/main" id="{BF70B050-372A-4C5C-A3E9-1236F0B865E1}"/>
              </a:ext>
            </a:extLst>
          </p:cNvPr>
          <p:cNvSpPr txBox="1"/>
          <p:nvPr/>
        </p:nvSpPr>
        <p:spPr>
          <a:xfrm>
            <a:off x="2094412" y="1547842"/>
            <a:ext cx="9374776" cy="3693319"/>
          </a:xfrm>
          <a:prstGeom prst="rect">
            <a:avLst/>
          </a:prstGeom>
          <a:noFill/>
        </p:spPr>
        <p:txBody>
          <a:bodyPr wrap="square">
            <a:spAutoFit/>
          </a:bodyPr>
          <a:lstStyle/>
          <a:p>
            <a:pPr marL="0" marR="0" lvl="0" indent="0" algn="l" rtl="0">
              <a:spcBef>
                <a:spcPts val="0"/>
              </a:spcBef>
              <a:spcAft>
                <a:spcPts val="0"/>
              </a:spcAft>
              <a:buNone/>
            </a:pPr>
            <a:r>
              <a:rPr lang="en-US" sz="1800" b="1" dirty="0">
                <a:solidFill>
                  <a:srgbClr val="F66F0A"/>
                </a:solidFill>
                <a:latin typeface="Roboto" panose="02000000000000000000" pitchFamily="2" charset="0"/>
                <a:ea typeface="Roboto" panose="02000000000000000000" pitchFamily="2" charset="0"/>
                <a:cs typeface="Calibri"/>
                <a:sym typeface="Calibri"/>
              </a:rPr>
              <a:t>CLASSROOM</a:t>
            </a:r>
            <a:endParaRPr lang="en-US" dirty="0">
              <a:solidFill>
                <a:srgbClr val="F66F0A"/>
              </a:solidFill>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US" sz="1800" dirty="0">
                <a:solidFill>
                  <a:schemeClr val="dk1"/>
                </a:solidFill>
                <a:latin typeface="Roboto" panose="02000000000000000000" pitchFamily="2" charset="0"/>
                <a:ea typeface="Roboto" panose="02000000000000000000" pitchFamily="2" charset="0"/>
                <a:cs typeface="Calibri"/>
                <a:sym typeface="Calibri"/>
              </a:rPr>
              <a:t>English, </a:t>
            </a:r>
            <a:r>
              <a:rPr lang="en-US" sz="1800" dirty="0" err="1">
                <a:solidFill>
                  <a:schemeClr val="dk1"/>
                </a:solidFill>
                <a:latin typeface="Roboto" panose="02000000000000000000" pitchFamily="2" charset="0"/>
                <a:ea typeface="Roboto" panose="02000000000000000000" pitchFamily="2" charset="0"/>
                <a:cs typeface="Calibri"/>
                <a:sym typeface="Calibri"/>
              </a:rPr>
              <a:t>Maths</a:t>
            </a:r>
            <a:r>
              <a:rPr lang="en-US" sz="1800" dirty="0">
                <a:solidFill>
                  <a:schemeClr val="dk1"/>
                </a:solidFill>
                <a:latin typeface="Roboto" panose="02000000000000000000" pitchFamily="2" charset="0"/>
                <a:ea typeface="Roboto" panose="02000000000000000000" pitchFamily="2" charset="0"/>
                <a:cs typeface="Calibri"/>
                <a:sym typeface="Calibri"/>
              </a:rPr>
              <a:t>, Art, Sports, History, Geography, Design Technology, Science, Music, Religious Education.  All areas of the curriculum lend themselves to Stephen’s story.</a:t>
            </a:r>
            <a:r>
              <a:rPr lang="en-US" dirty="0">
                <a:latin typeface="Roboto" panose="02000000000000000000" pitchFamily="2" charset="0"/>
                <a:ea typeface="Roboto" panose="02000000000000000000" pitchFamily="2" charset="0"/>
              </a:rPr>
              <a:t> </a:t>
            </a:r>
            <a:r>
              <a:rPr lang="en-US" sz="1800" dirty="0">
                <a:solidFill>
                  <a:schemeClr val="dk1"/>
                </a:solidFill>
                <a:latin typeface="Roboto" panose="02000000000000000000" pitchFamily="2" charset="0"/>
                <a:ea typeface="Roboto" panose="02000000000000000000" pitchFamily="2" charset="0"/>
                <a:cs typeface="Calibri"/>
                <a:sym typeface="Calibri"/>
              </a:rPr>
              <a:t>Schools can look at Black History, Windrush, Partition, Colonialism, throughout the year.  Black inventors, Authors, Scientists, Historians, Mathematicians.</a:t>
            </a:r>
            <a:r>
              <a:rPr lang="en-US" dirty="0">
                <a:latin typeface="Roboto" panose="02000000000000000000" pitchFamily="2" charset="0"/>
                <a:ea typeface="Roboto" panose="02000000000000000000" pitchFamily="2" charset="0"/>
              </a:rPr>
              <a:t> </a:t>
            </a:r>
            <a:r>
              <a:rPr lang="en-US" sz="1800" dirty="0">
                <a:solidFill>
                  <a:schemeClr val="dk1"/>
                </a:solidFill>
                <a:latin typeface="Roboto" panose="02000000000000000000" pitchFamily="2" charset="0"/>
                <a:ea typeface="Roboto" panose="02000000000000000000" pitchFamily="2" charset="0"/>
                <a:cs typeface="Calibri"/>
                <a:sym typeface="Calibri"/>
              </a:rPr>
              <a:t>Students can hold debates, presentations, social media, videos.</a:t>
            </a:r>
            <a:endParaRPr lang="en-US" dirty="0">
              <a:latin typeface="Roboto" panose="02000000000000000000" pitchFamily="2" charset="0"/>
              <a:ea typeface="Roboto" panose="02000000000000000000" pitchFamily="2" charset="0"/>
            </a:endParaRPr>
          </a:p>
          <a:p>
            <a:pPr marL="0" marR="0" lvl="0" indent="0" algn="l" rtl="0">
              <a:spcBef>
                <a:spcPts val="0"/>
              </a:spcBef>
              <a:spcAft>
                <a:spcPts val="0"/>
              </a:spcAft>
              <a:buNone/>
            </a:pPr>
            <a:endParaRPr lang="en-US" sz="18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1800" b="1" dirty="0">
                <a:solidFill>
                  <a:srgbClr val="F66F0A"/>
                </a:solidFill>
                <a:latin typeface="Roboto" panose="02000000000000000000" pitchFamily="2" charset="0"/>
                <a:ea typeface="Roboto" panose="02000000000000000000" pitchFamily="2" charset="0"/>
                <a:cs typeface="Calibri"/>
                <a:sym typeface="Calibri"/>
              </a:rPr>
              <a:t>COMMUNITY</a:t>
            </a:r>
            <a:endParaRPr lang="en-US" dirty="0">
              <a:solidFill>
                <a:srgbClr val="F66F0A"/>
              </a:solidFill>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US" sz="1800" dirty="0">
                <a:solidFill>
                  <a:schemeClr val="dk1"/>
                </a:solidFill>
                <a:latin typeface="Roboto" panose="02000000000000000000" pitchFamily="2" charset="0"/>
                <a:ea typeface="Roboto" panose="02000000000000000000" pitchFamily="2" charset="0"/>
                <a:cs typeface="Calibri"/>
                <a:sym typeface="Calibri"/>
              </a:rPr>
              <a:t>Talents in the wider community. Role models beyond the school gate. Fundraising/Charity/volunteering.</a:t>
            </a:r>
            <a:endParaRPr lang="en-US" dirty="0">
              <a:latin typeface="Roboto" panose="02000000000000000000" pitchFamily="2" charset="0"/>
              <a:ea typeface="Roboto" panose="02000000000000000000" pitchFamily="2" charset="0"/>
            </a:endParaRPr>
          </a:p>
          <a:p>
            <a:pPr marL="0" marR="0" lvl="0" indent="0" algn="l" rtl="0">
              <a:spcBef>
                <a:spcPts val="0"/>
              </a:spcBef>
              <a:spcAft>
                <a:spcPts val="0"/>
              </a:spcAft>
              <a:buNone/>
            </a:pPr>
            <a:endParaRPr lang="en-US" sz="18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1800" b="1" dirty="0">
                <a:solidFill>
                  <a:srgbClr val="F66F0A"/>
                </a:solidFill>
                <a:latin typeface="Roboto" panose="02000000000000000000" pitchFamily="2" charset="0"/>
                <a:ea typeface="Roboto" panose="02000000000000000000" pitchFamily="2" charset="0"/>
                <a:cs typeface="Calibri"/>
                <a:sym typeface="Calibri"/>
              </a:rPr>
              <a:t>CAREERS</a:t>
            </a:r>
            <a:endParaRPr lang="en-US" dirty="0">
              <a:solidFill>
                <a:srgbClr val="F66F0A"/>
              </a:solidFill>
              <a:latin typeface="Roboto" panose="02000000000000000000" pitchFamily="2" charset="0"/>
              <a:ea typeface="Roboto" panose="02000000000000000000" pitchFamily="2" charset="0"/>
            </a:endParaRPr>
          </a:p>
          <a:p>
            <a:pPr marL="0" marR="0" lvl="0" indent="0" algn="l" rtl="0">
              <a:spcBef>
                <a:spcPts val="0"/>
              </a:spcBef>
              <a:spcAft>
                <a:spcPts val="0"/>
              </a:spcAft>
              <a:buNone/>
            </a:pPr>
            <a:r>
              <a:rPr lang="en-US" sz="1800" dirty="0">
                <a:solidFill>
                  <a:schemeClr val="dk1"/>
                </a:solidFill>
                <a:latin typeface="Roboto" panose="02000000000000000000" pitchFamily="2" charset="0"/>
                <a:ea typeface="Roboto" panose="02000000000000000000" pitchFamily="2" charset="0"/>
                <a:cs typeface="Calibri"/>
                <a:sym typeface="Calibri"/>
              </a:rPr>
              <a:t>Education and bursaries. Sponsorship by Businesses in the community. Work experience.</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206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22247-84D2-4845-9353-2BD910F7C823}"/>
              </a:ext>
            </a:extLst>
          </p:cNvPr>
          <p:cNvSpPr>
            <a:spLocks noGrp="1"/>
          </p:cNvSpPr>
          <p:nvPr>
            <p:ph type="ctrTitle"/>
          </p:nvPr>
        </p:nvSpPr>
        <p:spPr>
          <a:xfrm>
            <a:off x="1790700" y="-1265237"/>
            <a:ext cx="9144000" cy="2387600"/>
          </a:xfrm>
        </p:spPr>
        <p:txBody>
          <a:bodyPr>
            <a:normAutofit/>
          </a:bodyPr>
          <a:lstStyle/>
          <a:p>
            <a:pPr algn="l"/>
            <a:r>
              <a:rPr lang="en-US" b="1" dirty="0">
                <a:latin typeface="Parkson Black" panose="00000A00000000000000" pitchFamily="50" charset="0"/>
              </a:rPr>
              <a:t>Activities</a:t>
            </a:r>
            <a:endParaRPr lang="en-US" b="1" dirty="0">
              <a:solidFill>
                <a:schemeClr val="bg1"/>
              </a:solidFill>
              <a:latin typeface="Parkson Black" panose="00000A00000000000000" pitchFamily="50" charset="0"/>
            </a:endParaRPr>
          </a:p>
        </p:txBody>
      </p:sp>
      <p:pic>
        <p:nvPicPr>
          <p:cNvPr id="7" name="Graphic 6">
            <a:extLst>
              <a:ext uri="{FF2B5EF4-FFF2-40B4-BE49-F238E27FC236}">
                <a16:creationId xmlns:a16="http://schemas.microsoft.com/office/drawing/2014/main" id="{15834879-7155-4FB5-B835-D37CAFDF0AB9}"/>
              </a:ext>
            </a:extLst>
          </p:cNvPr>
          <p:cNvPicPr>
            <a:picLocks noChangeAspect="1"/>
          </p:cNvPicPr>
          <p:nvPr/>
        </p:nvPicPr>
        <p:blipFill>
          <a:blip r:embed="rId3">
            <a:duotone>
              <a:prstClr val="black"/>
              <a:schemeClr val="tx2">
                <a:tint val="45000"/>
                <a:satMod val="400000"/>
              </a:schemeClr>
            </a:duotone>
            <a:lum bright="100000" contrast="-40000"/>
            <a:extLst>
              <a:ext uri="{96DAC541-7B7A-43D3-8B79-37D633B846F1}">
                <asvg:svgBlip xmlns:asvg="http://schemas.microsoft.com/office/drawing/2016/SVG/main" r:embed="rId4"/>
              </a:ext>
            </a:extLst>
          </a:blip>
          <a:stretch>
            <a:fillRect/>
          </a:stretch>
        </p:blipFill>
        <p:spPr>
          <a:xfrm>
            <a:off x="9524022" y="6213156"/>
            <a:ext cx="2821355" cy="621488"/>
          </a:xfrm>
          <a:prstGeom prst="rect">
            <a:avLst/>
          </a:prstGeom>
        </p:spPr>
      </p:pic>
      <p:sp>
        <p:nvSpPr>
          <p:cNvPr id="5" name="TextBox 4">
            <a:extLst>
              <a:ext uri="{FF2B5EF4-FFF2-40B4-BE49-F238E27FC236}">
                <a16:creationId xmlns:a16="http://schemas.microsoft.com/office/drawing/2014/main" id="{035D001E-CBA6-45B4-A52D-3CEE69E56D76}"/>
              </a:ext>
            </a:extLst>
          </p:cNvPr>
          <p:cNvSpPr txBox="1"/>
          <p:nvPr/>
        </p:nvSpPr>
        <p:spPr>
          <a:xfrm>
            <a:off x="1981201" y="1699069"/>
            <a:ext cx="9792788" cy="3046988"/>
          </a:xfrm>
          <a:prstGeom prst="rect">
            <a:avLst/>
          </a:prstGeom>
          <a:noFill/>
        </p:spPr>
        <p:txBody>
          <a:bodyPr wrap="square">
            <a:spAutoFit/>
          </a:bodyPr>
          <a:lstStyle/>
          <a:p>
            <a:pPr marL="0" marR="0" lvl="0" indent="0" algn="l"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Calibri"/>
                <a:sym typeface="Calibri"/>
              </a:rPr>
              <a:t>Write down activities you will do as a class and school – Link them to the overview </a:t>
            </a:r>
            <a:r>
              <a:rPr lang="en-US" sz="2400" dirty="0" err="1">
                <a:solidFill>
                  <a:schemeClr val="dk1"/>
                </a:solidFill>
                <a:latin typeface="Roboto" panose="02000000000000000000" pitchFamily="2" charset="0"/>
                <a:ea typeface="Roboto" panose="02000000000000000000" pitchFamily="2" charset="0"/>
                <a:cs typeface="Calibri"/>
                <a:sym typeface="Calibri"/>
              </a:rPr>
              <a:t>programme</a:t>
            </a:r>
            <a:r>
              <a:rPr lang="en-US" sz="2400" dirty="0">
                <a:solidFill>
                  <a:schemeClr val="dk1"/>
                </a:solidFill>
                <a:latin typeface="Roboto" panose="02000000000000000000" pitchFamily="2" charset="0"/>
                <a:ea typeface="Roboto" panose="02000000000000000000" pitchFamily="2" charset="0"/>
                <a:cs typeface="Calibri"/>
                <a:sym typeface="Calibri"/>
              </a:rPr>
              <a:t>.</a:t>
            </a:r>
            <a:endParaRPr lang="en-US" sz="2400" dirty="0">
              <a:latin typeface="Roboto" panose="02000000000000000000" pitchFamily="2" charset="0"/>
              <a:ea typeface="Roboto" panose="02000000000000000000" pitchFamily="2" charset="0"/>
            </a:endParaRPr>
          </a:p>
          <a:p>
            <a:pPr marL="0" marR="0" lvl="0" indent="0" algn="l" rtl="0">
              <a:spcBef>
                <a:spcPts val="0"/>
              </a:spcBef>
              <a:spcAft>
                <a:spcPts val="0"/>
              </a:spcAft>
              <a:buNone/>
            </a:pPr>
            <a:endParaRPr lang="en-US" sz="24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endParaRPr lang="en-US" sz="24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Calibri"/>
                <a:sym typeface="Calibri"/>
              </a:rPr>
              <a:t>What will take place on April 22</a:t>
            </a:r>
            <a:r>
              <a:rPr lang="en-US" sz="2400" baseline="30000" dirty="0">
                <a:solidFill>
                  <a:schemeClr val="dk1"/>
                </a:solidFill>
                <a:latin typeface="Roboto" panose="02000000000000000000" pitchFamily="2" charset="0"/>
                <a:ea typeface="Roboto" panose="02000000000000000000" pitchFamily="2" charset="0"/>
                <a:cs typeface="Calibri"/>
                <a:sym typeface="Calibri"/>
              </a:rPr>
              <a:t>nd</a:t>
            </a:r>
            <a:r>
              <a:rPr lang="en-US" sz="2400" dirty="0">
                <a:solidFill>
                  <a:schemeClr val="dk1"/>
                </a:solidFill>
                <a:latin typeface="Roboto" panose="02000000000000000000" pitchFamily="2" charset="0"/>
                <a:ea typeface="Roboto" panose="02000000000000000000" pitchFamily="2" charset="0"/>
                <a:cs typeface="Calibri"/>
                <a:sym typeface="Calibri"/>
              </a:rPr>
              <a:t>, Stephen Lawrence day?</a:t>
            </a:r>
            <a:endParaRPr lang="en-US" sz="2400" dirty="0">
              <a:latin typeface="Roboto" panose="02000000000000000000" pitchFamily="2" charset="0"/>
              <a:ea typeface="Roboto" panose="02000000000000000000" pitchFamily="2" charset="0"/>
            </a:endParaRPr>
          </a:p>
          <a:p>
            <a:pPr marL="0" marR="0" lvl="0" indent="0" algn="l" rtl="0">
              <a:spcBef>
                <a:spcPts val="0"/>
              </a:spcBef>
              <a:spcAft>
                <a:spcPts val="0"/>
              </a:spcAft>
              <a:buNone/>
            </a:pPr>
            <a:endParaRPr lang="en-US" sz="24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endParaRPr lang="en-US" sz="2400" dirty="0">
              <a:solidFill>
                <a:schemeClr val="dk1"/>
              </a:solidFill>
              <a:latin typeface="Roboto" panose="02000000000000000000" pitchFamily="2" charset="0"/>
              <a:ea typeface="Roboto" panose="02000000000000000000" pitchFamily="2" charset="0"/>
              <a:cs typeface="Calibri"/>
              <a:sym typeface="Calibri"/>
            </a:endParaRPr>
          </a:p>
          <a:p>
            <a:pPr marL="0" marR="0" lvl="0" indent="0" algn="l" rtl="0">
              <a:spcBef>
                <a:spcPts val="0"/>
              </a:spcBef>
              <a:spcAft>
                <a:spcPts val="0"/>
              </a:spcAft>
              <a:buNone/>
            </a:pPr>
            <a:r>
              <a:rPr lang="en-US" sz="2400" dirty="0">
                <a:solidFill>
                  <a:schemeClr val="dk1"/>
                </a:solidFill>
                <a:latin typeface="Roboto" panose="02000000000000000000" pitchFamily="2" charset="0"/>
                <a:ea typeface="Roboto" panose="02000000000000000000" pitchFamily="2" charset="0"/>
                <a:cs typeface="Calibri"/>
                <a:sym typeface="Calibri"/>
              </a:rPr>
              <a:t>What will take place throughout the rest of the year?</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931989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5727</TotalTime>
  <Words>2592</Words>
  <Application>Microsoft Office PowerPoint</Application>
  <PresentationFormat>Widescreen</PresentationFormat>
  <Paragraphs>258</Paragraphs>
  <Slides>11</Slides>
  <Notes>10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11</vt:i4>
      </vt:variant>
    </vt:vector>
  </HeadingPairs>
  <TitlesOfParts>
    <vt:vector size="24" baseType="lpstr">
      <vt:lpstr>Arial</vt:lpstr>
      <vt:lpstr>Calibri</vt:lpstr>
      <vt:lpstr>Calibri Light</vt:lpstr>
      <vt:lpstr>Parkson</vt:lpstr>
      <vt:lpstr>Parkson Black</vt:lpstr>
      <vt:lpstr>Parkson PERSONAL USE DemiBold</vt:lpstr>
      <vt:lpstr>Roboto</vt:lpstr>
      <vt:lpstr>Office Theme</vt:lpstr>
      <vt:lpstr>Custom Design</vt:lpstr>
      <vt:lpstr>4_Custom Design</vt:lpstr>
      <vt:lpstr>3_Custom Design</vt:lpstr>
      <vt:lpstr>2_Custom Design</vt:lpstr>
      <vt:lpstr>1_Custom Design</vt:lpstr>
      <vt:lpstr>PowerPoint Presentation</vt:lpstr>
      <vt:lpstr>pshe</vt:lpstr>
      <vt:lpstr>Year 7</vt:lpstr>
      <vt:lpstr>Year 8</vt:lpstr>
      <vt:lpstr>Year 9</vt:lpstr>
      <vt:lpstr>Year 10</vt:lpstr>
      <vt:lpstr>Year 11</vt:lpstr>
      <vt:lpstr>The three cs</vt:lpstr>
      <vt:lpstr>Activities</vt:lpstr>
      <vt:lpstr>Community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Elvin Oduro</dc:creator>
  <cp:lastModifiedBy>Birchall, Daniel (GE Capital)</cp:lastModifiedBy>
  <cp:revision>249</cp:revision>
  <dcterms:created xsi:type="dcterms:W3CDTF">2020-11-07T20:28:16Z</dcterms:created>
  <dcterms:modified xsi:type="dcterms:W3CDTF">2022-03-21T12:19:44Z</dcterms:modified>
</cp:coreProperties>
</file>