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08" r:id="rId3"/>
    <p:sldMasterId id="2147483696" r:id="rId4"/>
    <p:sldMasterId id="2147483684" r:id="rId5"/>
    <p:sldMasterId id="2147483672" r:id="rId6"/>
  </p:sldMasterIdLst>
  <p:notesMasterIdLst>
    <p:notesMasterId r:id="rId15"/>
  </p:notesMasterIdLst>
  <p:handoutMasterIdLst>
    <p:handoutMasterId r:id="rId16"/>
  </p:handoutMasterIdLst>
  <p:sldIdLst>
    <p:sldId id="323" r:id="rId7"/>
    <p:sldId id="299" r:id="rId8"/>
    <p:sldId id="325" r:id="rId9"/>
    <p:sldId id="326" r:id="rId10"/>
    <p:sldId id="327" r:id="rId11"/>
    <p:sldId id="328" r:id="rId12"/>
    <p:sldId id="329"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046" userDrawn="1">
          <p15:clr>
            <a:srgbClr val="A4A3A4"/>
          </p15:clr>
        </p15:guide>
        <p15:guide id="3" orient="horz" pos="278" userDrawn="1">
          <p15:clr>
            <a:srgbClr val="A4A3A4"/>
          </p15:clr>
        </p15:guide>
        <p15:guide id="4" orient="horz" pos="1933" userDrawn="1">
          <p15:clr>
            <a:srgbClr val="A4A3A4"/>
          </p15:clr>
        </p15:guide>
        <p15:guide id="5" orient="horz" pos="2432" userDrawn="1">
          <p15:clr>
            <a:srgbClr val="A4A3A4"/>
          </p15:clr>
        </p15:guide>
        <p15:guide id="6" pos="189" userDrawn="1">
          <p15:clr>
            <a:srgbClr val="A4A3A4"/>
          </p15:clr>
        </p15:guide>
        <p15:guide id="7" pos="960" userDrawn="1">
          <p15:clr>
            <a:srgbClr val="A4A3A4"/>
          </p15:clr>
        </p15:guide>
        <p15:guide id="8" orient="horz" pos="2591" userDrawn="1">
          <p15:clr>
            <a:srgbClr val="A4A3A4"/>
          </p15:clr>
        </p15:guide>
        <p15:guide id="9" pos="1391" userDrawn="1">
          <p15:clr>
            <a:srgbClr val="A4A3A4"/>
          </p15:clr>
        </p15:guide>
        <p15:guide id="10" pos="1232" userDrawn="1">
          <p15:clr>
            <a:srgbClr val="A4A3A4"/>
          </p15:clr>
        </p15:guide>
        <p15:guide id="11" pos="5995" userDrawn="1">
          <p15:clr>
            <a:srgbClr val="A4A3A4"/>
          </p15:clr>
        </p15:guide>
        <p15:guide id="12" orient="horz" pos="3906" userDrawn="1">
          <p15:clr>
            <a:srgbClr val="A4A3A4"/>
          </p15:clr>
        </p15:guide>
        <p15:guide id="13" orient="horz" pos="2886" userDrawn="1">
          <p15:clr>
            <a:srgbClr val="A4A3A4"/>
          </p15:clr>
        </p15:guide>
        <p15:guide id="14" orient="horz" pos="2115" userDrawn="1">
          <p15:clr>
            <a:srgbClr val="A4A3A4"/>
          </p15:clr>
        </p15:guide>
        <p15:guide id="15" orient="horz" pos="2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vin Oduro" initials="EO" lastIdx="1" clrIdx="0">
    <p:extLst>
      <p:ext uri="{19B8F6BF-5375-455C-9EA6-DF929625EA0E}">
        <p15:presenceInfo xmlns:p15="http://schemas.microsoft.com/office/powerpoint/2012/main" userId="Elvin Odu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F0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96" autoAdjust="0"/>
  </p:normalViewPr>
  <p:slideViewPr>
    <p:cSldViewPr snapToGrid="0" snapToObjects="1">
      <p:cViewPr varScale="1">
        <p:scale>
          <a:sx n="86" d="100"/>
          <a:sy n="86" d="100"/>
        </p:scale>
        <p:origin x="1470" y="60"/>
      </p:cViewPr>
      <p:guideLst>
        <p:guide orient="horz" pos="1003"/>
        <p:guide pos="3046"/>
        <p:guide orient="horz" pos="278"/>
        <p:guide orient="horz" pos="1933"/>
        <p:guide orient="horz" pos="2432"/>
        <p:guide pos="189"/>
        <p:guide pos="960"/>
        <p:guide orient="horz" pos="2591"/>
        <p:guide pos="1391"/>
        <p:guide pos="1232"/>
        <p:guide pos="5995"/>
        <p:guide orient="horz" pos="3906"/>
        <p:guide orient="horz" pos="2886"/>
        <p:guide orient="horz" pos="2115"/>
        <p:guide orient="horz" pos="2795"/>
      </p:guideLst>
    </p:cSldViewPr>
  </p:slideViewPr>
  <p:outlineViewPr>
    <p:cViewPr>
      <p:scale>
        <a:sx n="33" d="100"/>
        <a:sy n="33" d="100"/>
      </p:scale>
      <p:origin x="0" y="-3684"/>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CABDD-32C4-446E-8E51-6E21EAFAB34D}" type="datetimeFigureOut">
              <a:rPr lang="en-US" smtClean="0"/>
              <a:t>3/17/2022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DE172-FCA8-485A-833E-AE624541FBD2}" type="slidenum">
              <a:rPr lang="en-US" smtClean="0"/>
              <a:t>‹#›</a:t>
            </a:fld>
            <a:endParaRPr lang="en-US" dirty="0"/>
          </a:p>
        </p:txBody>
      </p:sp>
    </p:spTree>
    <p:extLst>
      <p:ext uri="{BB962C8B-B14F-4D97-AF65-F5344CB8AC3E}">
        <p14:creationId xmlns:p14="http://schemas.microsoft.com/office/powerpoint/2010/main" val="246675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8198E-F566-426E-90AA-EFC9218DBC9F}" type="datetimeFigureOut">
              <a:rPr lang="en-US" smtClean="0"/>
              <a:t>3/17/2022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07852-A1E3-4B2E-B868-B2B82B4B899B}" type="slidenum">
              <a:rPr lang="en-US" smtClean="0"/>
              <a:t>‹#›</a:t>
            </a:fld>
            <a:endParaRPr lang="en-US" dirty="0"/>
          </a:p>
        </p:txBody>
      </p:sp>
    </p:spTree>
    <p:extLst>
      <p:ext uri="{BB962C8B-B14F-4D97-AF65-F5344CB8AC3E}">
        <p14:creationId xmlns:p14="http://schemas.microsoft.com/office/powerpoint/2010/main" val="422089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1</a:t>
            </a:fld>
            <a:endParaRPr lang="en-US" dirty="0"/>
          </a:p>
        </p:txBody>
      </p:sp>
    </p:spTree>
    <p:extLst>
      <p:ext uri="{BB962C8B-B14F-4D97-AF65-F5344CB8AC3E}">
        <p14:creationId xmlns:p14="http://schemas.microsoft.com/office/powerpoint/2010/main" val="72987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2</a:t>
            </a:fld>
            <a:endParaRPr lang="en-US" dirty="0"/>
          </a:p>
        </p:txBody>
      </p:sp>
    </p:spTree>
    <p:extLst>
      <p:ext uri="{BB962C8B-B14F-4D97-AF65-F5344CB8AC3E}">
        <p14:creationId xmlns:p14="http://schemas.microsoft.com/office/powerpoint/2010/main" val="191126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3</a:t>
            </a:fld>
            <a:endParaRPr lang="en-US" dirty="0"/>
          </a:p>
        </p:txBody>
      </p:sp>
    </p:spTree>
    <p:extLst>
      <p:ext uri="{BB962C8B-B14F-4D97-AF65-F5344CB8AC3E}">
        <p14:creationId xmlns:p14="http://schemas.microsoft.com/office/powerpoint/2010/main" val="50627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4</a:t>
            </a:fld>
            <a:endParaRPr lang="en-US" dirty="0"/>
          </a:p>
        </p:txBody>
      </p:sp>
    </p:spTree>
    <p:extLst>
      <p:ext uri="{BB962C8B-B14F-4D97-AF65-F5344CB8AC3E}">
        <p14:creationId xmlns:p14="http://schemas.microsoft.com/office/powerpoint/2010/main" val="78720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5</a:t>
            </a:fld>
            <a:endParaRPr lang="en-US" dirty="0"/>
          </a:p>
        </p:txBody>
      </p:sp>
    </p:spTree>
    <p:extLst>
      <p:ext uri="{BB962C8B-B14F-4D97-AF65-F5344CB8AC3E}">
        <p14:creationId xmlns:p14="http://schemas.microsoft.com/office/powerpoint/2010/main" val="37782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6</a:t>
            </a:fld>
            <a:endParaRPr lang="en-US" dirty="0"/>
          </a:p>
        </p:txBody>
      </p:sp>
    </p:spTree>
    <p:extLst>
      <p:ext uri="{BB962C8B-B14F-4D97-AF65-F5344CB8AC3E}">
        <p14:creationId xmlns:p14="http://schemas.microsoft.com/office/powerpoint/2010/main" val="240310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7</a:t>
            </a:fld>
            <a:endParaRPr lang="en-US" dirty="0"/>
          </a:p>
        </p:txBody>
      </p:sp>
    </p:spTree>
    <p:extLst>
      <p:ext uri="{BB962C8B-B14F-4D97-AF65-F5344CB8AC3E}">
        <p14:creationId xmlns:p14="http://schemas.microsoft.com/office/powerpoint/2010/main" val="13462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95AC-97AE-D64B-99A2-69BC74762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ED56B7C-9D28-7844-B7D6-417A6CB8A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78749A-8845-9A45-8399-D6E3B3F61EE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F33AE08-0934-A445-AEF3-67A1E2FB38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A57BF-7E8D-C148-9BD5-35CB86A8304D}"/>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210916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4667-FAE1-E944-B4B7-BA609DB403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E65DD3-1882-7E4F-AB72-11CDEDFB98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760CB7-6626-654A-9420-5EE82F26C1B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5E1FE63-58D6-EA4F-B835-07B925B676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5C20EED-F1A0-2E40-8B14-7B9EB7178DF6}"/>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41801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0F42D-F13C-4E4E-9B91-134D076800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EA5FC6-9EDA-E046-BE8C-B9D3DE023D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885000C-F6BE-3D4C-89FD-FF8F5DA551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D772D76-4234-694F-925C-3027CED23763}"/>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193507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4111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831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8149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343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853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7766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855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58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C9A8-64AC-4A44-A88E-230B178A31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4B35BC-64EC-7945-B326-C7F0921A9A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E6FF22-2C7C-5E4D-89D8-1E7B06B473F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723E5BF-EB89-7E4C-96DD-9DF16DC4BD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D3B36CB-B331-A149-AF24-12BC2E2A5FBD}"/>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84479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241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797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80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03942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74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1129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280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5867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43340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1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5B4-B4A0-6C48-A7F5-B9A0BC12C3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B8B2EA-979F-F948-B715-69401FB73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80C511-40C4-AA48-BDB4-2A101F4C865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195EDE7-A737-C246-A8D0-6962403100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A9625BC-4EBF-B74F-B07C-66A8D6B64350}"/>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083960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901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386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0756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467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19687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7986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29912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180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233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21364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621E-579C-0149-9F24-94DFC9B520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3D77BD-8E40-7847-9E3D-1548DAFE71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016120-CFD9-4C44-B0DB-8DD3F11D1F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F2E333-DE7A-D24B-AACA-A910B227867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138C393-20CB-F942-B7C0-EBAB2FDD32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BC037A5-B6B5-BE4F-AFD0-F514C7850C65}"/>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2437861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671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9151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4628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0285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6538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1840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7570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259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423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5FD5-B198-B44D-85E5-2AA6E10BAD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76D637-8946-9548-BB2B-EA2953B37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EFE1E0-1450-C548-9D83-1CA30ABC2F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D42B2DA-160C-8C4A-A641-9E1093C17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682D24-C863-FE4C-9EB5-50E2A2A030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7E604A6-F8D6-FA40-BD2A-0C12A43CC4A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FAA5144-21F9-BD44-A147-75F2C63F8A4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39D54FF-E392-D747-965B-5582EDF4A412}"/>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425175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51687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BD706-96CE-47D4-BE54-E2B50AAF3DA8}"/>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Tree>
    <p:extLst>
      <p:ext uri="{BB962C8B-B14F-4D97-AF65-F5344CB8AC3E}">
        <p14:creationId xmlns:p14="http://schemas.microsoft.com/office/powerpoint/2010/main" val="3127365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781340-0D83-4124-9C16-DDDA4CCF3F58}"/>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1FF5582A-52BC-4CF4-A55B-DB48E77E7659}"/>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2734330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D3E03-D2DD-43C1-BCE0-E70766E519E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77575C9C-1F7B-41C5-AA5F-440837E7964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B9ADE3F-B077-4D68-894F-00ED83C2EB7E}"/>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2657755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3653E-0FC3-43F9-878B-2D99D32A8CF1}"/>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D3E5193-89D0-46C5-A0CF-CFFC598C040F}"/>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1704809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DBC5-7BA9-4C99-9766-01F21F451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800D1C-67DC-4D6D-A17F-CA2EFBEC6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27C7A3-01B6-465D-8DF4-D74D8825A4F9}"/>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9DAD246B-7F0A-4A2D-9BAD-922D146D8FB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2652F1F-7877-49FA-AF93-015C80A700C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065233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9D36-538B-44F4-82DE-96C24BDBD9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63EC89-BA13-4BD2-B1AB-87926F95D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F4839-6446-4D25-A988-92C02A3F222A}"/>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FF1FE8FD-5697-4CD2-AD71-D2B2A865989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65618108-1105-4378-9688-967CB01907B6}"/>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16098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49D-C625-4B16-AFB3-849193D7A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6F2950-AE9F-434E-ACE5-BF0D8C1A6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AF899-BAAA-4C13-A870-64A616B89F6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CF4A04FC-B167-4B2C-936B-2EC3A31F6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2636E0AF-A44C-4CAF-B409-F5DFDAC33963}"/>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4706873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7471-125A-4224-A397-93819476BE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22FFD9-5A02-48E0-88DF-0E9D8825F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D9905-5C28-4566-9D94-5C7B076C0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320676-DD6D-446B-81C6-5FAFD56E61FB}"/>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C2FFA78B-AE2E-417B-B35B-9F2E756E493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1D47BEA-1075-4B44-929E-F11EBAC67572}"/>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279832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D516-3652-6041-831C-3C4B578A33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1F9E889-F4CC-1B47-903D-391040F3DCC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FC1ADB95-67CF-2548-AFDD-7D945901A15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9855DEE-F91A-354B-BA86-52D3A9B86ED5}"/>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7174125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9B9D-59F4-46C3-865A-5B6EA1A0E5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336278-E087-4599-ACE8-DF2355E18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92455-6A06-49FB-A3BC-2837688A5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D7FB8-D2FD-4293-8766-1B056571A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5C12C-9BB2-40C9-9E6A-E955CE5753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C3A6AB-C4E4-4B11-9F58-FB5FE6F587E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a:extLst>
              <a:ext uri="{FF2B5EF4-FFF2-40B4-BE49-F238E27FC236}">
                <a16:creationId xmlns:a16="http://schemas.microsoft.com/office/drawing/2014/main" id="{243BA93B-C264-44C9-8F5C-2EB8B40E1F2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17ADFCEF-2F66-455C-A30E-CAC5A820428A}"/>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216109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4F1-5FBE-411F-8805-40E05C3E13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577CD5-A16E-43E5-BB05-7CD59205A48D}"/>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132E5A44-C966-4F0E-B695-35EAB379E16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CFC9BD6C-ADFD-42FE-9F0E-5355819F36D3}"/>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1020181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F0480-4199-4510-A2F8-CC071DD4E9BC}"/>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3" name="Footer Placeholder 2">
            <a:extLst>
              <a:ext uri="{FF2B5EF4-FFF2-40B4-BE49-F238E27FC236}">
                <a16:creationId xmlns:a16="http://schemas.microsoft.com/office/drawing/2014/main" id="{65FDD40E-3E04-4B40-AA87-BEB89A88DAD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DCF7027-36F0-436A-A9A4-9EB8AFC18D4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167019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17CE-31F1-4299-BAA9-2DEB7B263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6F710F-C454-4ACC-9315-49AC01EA4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2675F4-4672-422F-B649-E9D1070DC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18E0A-3009-4599-A3B3-41A3D15B451A}"/>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7E3DB236-798B-49D2-B994-C5AF4E2DF3D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D92A34E3-221B-4CEC-8D1B-D6AB6C0DAEFB}"/>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855416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21FE-3BA0-4D32-983C-2DD3D30E7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F51CE1-C957-47F0-A5B6-1CFB5ED2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374FEF2-C17C-459A-B728-87A8F46C9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4AE7B-2003-46D6-8905-9B6C48E7EE0D}"/>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68A66177-0BFD-4FA2-BA90-ED552293300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ED790387-C414-4B70-B432-20E432508CBF}"/>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180070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CB07-4451-4B60-B4C3-144673B3D9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C90BA9-15AF-4BAB-99FF-0BEA0813A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F929F-8BB0-4F24-BEA7-AB87AE45FC23}"/>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17D380F1-741C-4360-AAED-E5A761D5ED8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2B046C7-65BE-4C9A-87CA-99F24CB059D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749479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CFCBF-DF52-47FB-9CDB-33F25CA3B5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9077B2-FC4E-40EB-A584-72DE58ADE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D02EF-548F-45CE-9F2C-E13AC4C775B5}"/>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E7311D3F-FF53-4973-B4B3-1625609BCB1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729D868-E53C-48F3-82BD-BBBE77416DBD}"/>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8893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5240C-1A7E-C944-BAE6-525C42F2B9B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98DB3D6D-ADA2-A54B-9402-D9BF6BABC3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753C08-5393-3448-8A7C-7C3601DEBEEA}"/>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84849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CCA5-9ECB-A048-B7AA-574375A031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72147A-2DA1-CB46-925D-A9EFEA83A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76EEF1-1EDD-AE43-893D-567A69517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5003B8-4344-D141-B6B7-83E7E4F657E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2FB3AA3-B4E4-9041-81FA-8B7BC5C9AC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7A2F17F-1735-3A45-AB80-FA77C58EB13B}"/>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06713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E504-DDD4-024C-AFAF-F5BE6F6878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CE7541-BAB6-F648-AF08-7A92C4CAF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17A580-9EFA-3349-97B9-5BA406FA8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DA9C63-3ECC-F240-82E7-8050D86328C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D65989F-6BFC-3641-80ED-10304ADC6D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ECF0360-66FC-B647-A2ED-8094A8592A43}"/>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99829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9EB1A0-6635-46BE-8C9C-F150412B3F7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12192000" cy="6950869"/>
          </a:xfrm>
          <a:prstGeom prst="rect">
            <a:avLst/>
          </a:prstGeom>
        </p:spPr>
      </p:pic>
      <p:sp>
        <p:nvSpPr>
          <p:cNvPr id="2" name="Title Placeholder 1">
            <a:extLst>
              <a:ext uri="{FF2B5EF4-FFF2-40B4-BE49-F238E27FC236}">
                <a16:creationId xmlns:a16="http://schemas.microsoft.com/office/drawing/2014/main" id="{B964CF08-D4C7-AC4D-939F-C31CEA58F654}"/>
              </a:ext>
            </a:extLst>
          </p:cNvPr>
          <p:cNvSpPr>
            <a:spLocks noGrp="1"/>
          </p:cNvSpPr>
          <p:nvPr>
            <p:ph type="title"/>
          </p:nvPr>
        </p:nvSpPr>
        <p:spPr>
          <a:xfrm>
            <a:off x="1955800" y="3303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9B4C9C-B4E8-5E41-BB88-8D1D24F03715}"/>
              </a:ext>
            </a:extLst>
          </p:cNvPr>
          <p:cNvSpPr>
            <a:spLocks noGrp="1"/>
          </p:cNvSpPr>
          <p:nvPr>
            <p:ph type="body" idx="1"/>
          </p:nvPr>
        </p:nvSpPr>
        <p:spPr>
          <a:xfrm>
            <a:off x="19558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4382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Park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64BF293-FAC7-4BB0-AACD-65BDE0860C65}"/>
              </a:ext>
            </a:extLst>
          </p:cNvPr>
          <p:cNvSpPr/>
          <p:nvPr userDrawn="1"/>
        </p:nvSpPr>
        <p:spPr>
          <a:xfrm>
            <a:off x="0" y="-1"/>
            <a:ext cx="12192000" cy="6858001"/>
          </a:xfrm>
          <a:prstGeom prst="rect">
            <a:avLst/>
          </a:prstGeom>
          <a:gradFill>
            <a:gsLst>
              <a:gs pos="0">
                <a:schemeClr val="accent1">
                  <a:lumMod val="0"/>
                  <a:alpha val="0"/>
                </a:schemeClr>
              </a:gs>
              <a:gs pos="100000">
                <a:srgbClr val="0000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762F3942-CEC2-48E5-8C41-B4C8AA983F23}"/>
              </a:ext>
            </a:extLst>
          </p:cNvPr>
          <p:cNvCxnSpPr>
            <a:cxnSpLocks/>
          </p:cNvCxnSpPr>
          <p:nvPr userDrawn="1"/>
        </p:nvCxnSpPr>
        <p:spPr>
          <a:xfrm>
            <a:off x="1773100" y="276225"/>
            <a:ext cx="0" cy="6379756"/>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4607083" y="6486704"/>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2976563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762F3942-CEC2-48E5-8C41-B4C8AA983F23}"/>
              </a:ext>
            </a:extLst>
          </p:cNvPr>
          <p:cNvCxnSpPr>
            <a:cxnSpLocks/>
          </p:cNvCxnSpPr>
          <p:nvPr userDrawn="1"/>
        </p:nvCxnSpPr>
        <p:spPr>
          <a:xfrm>
            <a:off x="1773100" y="276225"/>
            <a:ext cx="0" cy="6379756"/>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63021" y="5755543"/>
            <a:ext cx="1666949" cy="1061829"/>
          </a:xfrm>
          <a:prstGeom prst="rect">
            <a:avLst/>
          </a:prstGeom>
          <a:noFill/>
        </p:spPr>
        <p:txBody>
          <a:bodyPr wrap="square" rtlCol="0">
            <a:spAutoFit/>
          </a:bodyPr>
          <a:lstStyle/>
          <a:p>
            <a:pPr algn="l"/>
            <a:r>
              <a:rPr lang="en-US" sz="700" dirty="0">
                <a:solidFill>
                  <a:schemeClr val="bg1">
                    <a:lumMod val="50000"/>
                  </a:schemeClr>
                </a:solidFill>
                <a:latin typeface="Roboto" panose="02000000000000000000" pitchFamily="2" charset="0"/>
                <a:ea typeface="Roboto" panose="02000000000000000000" pitchFamily="2" charset="0"/>
              </a:rPr>
              <a:t>Stephen Lawrence Day Foundation</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Kemp House, 152-160 City Road, London, EC1V 2NX</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Copyright © 2020 Stephen Lawrence Day Foundation. All Rights Reserved.</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Charity Number 1187566. </a:t>
            </a:r>
            <a:endParaRPr lang="en-GB" sz="700" dirty="0">
              <a:solidFill>
                <a:schemeClr val="bg1">
                  <a:lumMod val="50000"/>
                </a:schemeClr>
              </a:solidFill>
              <a:latin typeface="Roboto" panose="02000000000000000000" pitchFamily="2" charset="0"/>
              <a:ea typeface="Roboto" panose="02000000000000000000" pitchFamily="2" charset="0"/>
            </a:endParaRPr>
          </a:p>
        </p:txBody>
      </p:sp>
      <p:pic>
        <p:nvPicPr>
          <p:cNvPr id="8" name="Picture 7" descr="Logo&#10;&#10;Description automatically generated">
            <a:extLst>
              <a:ext uri="{FF2B5EF4-FFF2-40B4-BE49-F238E27FC236}">
                <a16:creationId xmlns:a16="http://schemas.microsoft.com/office/drawing/2014/main" id="{7449D8C2-CE97-4374-9D65-11E7C833CEDA}"/>
              </a:ext>
            </a:extLst>
          </p:cNvPr>
          <p:cNvPicPr>
            <a:picLocks noChangeAspect="1"/>
          </p:cNvPicPr>
          <p:nvPr userDrawn="1"/>
        </p:nvPicPr>
        <p:blipFill>
          <a:blip r:embed="rId14"/>
          <a:stretch>
            <a:fillRect/>
          </a:stretch>
        </p:blipFill>
        <p:spPr>
          <a:xfrm>
            <a:off x="134259" y="5153565"/>
            <a:ext cx="1364402" cy="289512"/>
          </a:xfrm>
          <a:prstGeom prst="rect">
            <a:avLst/>
          </a:prstGeom>
        </p:spPr>
      </p:pic>
    </p:spTree>
    <p:extLst>
      <p:ext uri="{BB962C8B-B14F-4D97-AF65-F5344CB8AC3E}">
        <p14:creationId xmlns:p14="http://schemas.microsoft.com/office/powerpoint/2010/main" val="5788154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810EB77-2AF5-4804-98A2-F1CDE1B72891}"/>
              </a:ext>
            </a:extLst>
          </p:cNvPr>
          <p:cNvSpPr/>
          <p:nvPr userDrawn="1"/>
        </p:nvSpPr>
        <p:spPr>
          <a:xfrm>
            <a:off x="0" y="-1"/>
            <a:ext cx="12192000" cy="6858001"/>
          </a:xfrm>
          <a:prstGeom prst="rect">
            <a:avLst/>
          </a:prstGeom>
          <a:gradFill>
            <a:gsLst>
              <a:gs pos="0">
                <a:schemeClr val="accent1">
                  <a:lumMod val="0"/>
                  <a:alpha val="0"/>
                </a:schemeClr>
              </a:gs>
              <a:gs pos="100000">
                <a:srgbClr val="0000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4607083" y="6486704"/>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312378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a:extLst>
              <a:ext uri="{FF2B5EF4-FFF2-40B4-BE49-F238E27FC236}">
                <a16:creationId xmlns:a16="http://schemas.microsoft.com/office/drawing/2014/main" id="{DFAA7865-0C46-4CAF-A515-D9A14990361A}"/>
              </a:ext>
            </a:extLst>
          </p:cNvPr>
          <p:cNvSpPr txBox="1"/>
          <p:nvPr userDrawn="1"/>
        </p:nvSpPr>
        <p:spPr>
          <a:xfrm>
            <a:off x="4224307"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38100506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E84CB-AA3A-4CB6-9372-917404735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63568-FEB3-4F11-B784-90F3E5FB4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E1BA3C01-D55E-4066-86E8-8752818E6410}"/>
              </a:ext>
            </a:extLst>
          </p:cNvPr>
          <p:cNvSpPr txBox="1"/>
          <p:nvPr userDrawn="1"/>
        </p:nvSpPr>
        <p:spPr>
          <a:xfrm>
            <a:off x="4224307"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2743491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9BED16AA-4547-4054-A4F8-8A539AB78412}"/>
              </a:ext>
            </a:extLst>
          </p:cNvPr>
          <p:cNvPicPr>
            <a:picLocks noChangeAspect="1"/>
          </p:cNvPicPr>
          <p:nvPr/>
        </p:nvPicPr>
        <p:blipFill>
          <a:blip r:embed="rId3"/>
          <a:stretch>
            <a:fillRect/>
          </a:stretch>
        </p:blipFill>
        <p:spPr>
          <a:xfrm>
            <a:off x="464268" y="333375"/>
            <a:ext cx="5352332" cy="4453140"/>
          </a:xfrm>
          <a:prstGeom prst="rect">
            <a:avLst/>
          </a:prstGeom>
        </p:spPr>
      </p:pic>
      <p:sp>
        <p:nvSpPr>
          <p:cNvPr id="5" name="TextBox 4">
            <a:extLst>
              <a:ext uri="{FF2B5EF4-FFF2-40B4-BE49-F238E27FC236}">
                <a16:creationId xmlns:a16="http://schemas.microsoft.com/office/drawing/2014/main" id="{CCE7B6DB-C4C0-FA4D-9031-5DF45A1EEBDF}"/>
              </a:ext>
            </a:extLst>
          </p:cNvPr>
          <p:cNvSpPr txBox="1"/>
          <p:nvPr/>
        </p:nvSpPr>
        <p:spPr>
          <a:xfrm>
            <a:off x="345864" y="4786515"/>
            <a:ext cx="5905500" cy="1046440"/>
          </a:xfrm>
          <a:prstGeom prst="rect">
            <a:avLst/>
          </a:prstGeom>
          <a:noFill/>
        </p:spPr>
        <p:txBody>
          <a:bodyPr wrap="square">
            <a:spAutoFit/>
          </a:bodyPr>
          <a:lstStyle/>
          <a:p>
            <a:r>
              <a:rPr lang="en-GB" sz="4400" dirty="0">
                <a:solidFill>
                  <a:prstClr val="white"/>
                </a:solidFill>
                <a:latin typeface="Parkson Black" panose="00000A00000000000000" pitchFamily="50" charset="0"/>
                <a:ea typeface="Roboto" panose="02000000000000000000" pitchFamily="2" charset="0"/>
              </a:rPr>
              <a:t>Creative projects</a:t>
            </a:r>
          </a:p>
          <a:p>
            <a:r>
              <a:rPr lang="en-GB" dirty="0">
                <a:solidFill>
                  <a:prstClr val="white"/>
                </a:solidFill>
                <a:latin typeface="Parkson Black" panose="00000A00000000000000" pitchFamily="50" charset="0"/>
                <a:ea typeface="Roboto" panose="02000000000000000000" pitchFamily="2" charset="0"/>
              </a:rPr>
              <a:t>Primary School Resource</a:t>
            </a:r>
          </a:p>
        </p:txBody>
      </p:sp>
      <p:sp>
        <p:nvSpPr>
          <p:cNvPr id="3" name="Slide Number Placeholder 2">
            <a:extLst>
              <a:ext uri="{FF2B5EF4-FFF2-40B4-BE49-F238E27FC236}">
                <a16:creationId xmlns:a16="http://schemas.microsoft.com/office/drawing/2014/main" id="{EEA5DF84-1040-481B-9358-C1F760B5962A}"/>
              </a:ext>
            </a:extLst>
          </p:cNvPr>
          <p:cNvSpPr>
            <a:spLocks noGrp="1"/>
          </p:cNvSpPr>
          <p:nvPr>
            <p:ph type="sldNum" sz="quarter" idx="12"/>
          </p:nvPr>
        </p:nvSpPr>
        <p:spPr/>
        <p:txBody>
          <a:bodyPr/>
          <a:lstStyle/>
          <a:p>
            <a:fld id="{2F6626A8-B133-0B45-81E3-CD700EDF96EC}" type="slidenum">
              <a:rPr lang="en-US" smtClean="0"/>
              <a:t>1</a:t>
            </a:fld>
            <a:endParaRPr lang="en-US" dirty="0"/>
          </a:p>
        </p:txBody>
      </p:sp>
      <p:pic>
        <p:nvPicPr>
          <p:cNvPr id="4" name="Picture 3" descr="A person wearing a suit and tie&#10;&#10;Description automatically generated">
            <a:extLst>
              <a:ext uri="{FF2B5EF4-FFF2-40B4-BE49-F238E27FC236}">
                <a16:creationId xmlns:a16="http://schemas.microsoft.com/office/drawing/2014/main" id="{6AB8BD42-BF6D-40EB-8F45-29E4AF3C09EF}"/>
              </a:ext>
            </a:extLst>
          </p:cNvPr>
          <p:cNvPicPr>
            <a:picLocks noChangeAspect="1"/>
          </p:cNvPicPr>
          <p:nvPr/>
        </p:nvPicPr>
        <p:blipFill rotWithShape="1">
          <a:blip r:embed="rId4"/>
          <a:srcRect r="14020" b="18081"/>
          <a:stretch/>
        </p:blipFill>
        <p:spPr>
          <a:xfrm>
            <a:off x="6286501" y="-663575"/>
            <a:ext cx="5905500" cy="7623176"/>
          </a:xfrm>
          <a:prstGeom prst="rect">
            <a:avLst/>
          </a:prstGeom>
        </p:spPr>
      </p:pic>
      <p:pic>
        <p:nvPicPr>
          <p:cNvPr id="6" name="Picture 5" descr="Logo&#10;&#10;Description automatically generated">
            <a:extLst>
              <a:ext uri="{FF2B5EF4-FFF2-40B4-BE49-F238E27FC236}">
                <a16:creationId xmlns:a16="http://schemas.microsoft.com/office/drawing/2014/main" id="{91C0E32F-A68F-4D10-9B71-3F2A93DD2AC7}"/>
              </a:ext>
            </a:extLst>
          </p:cNvPr>
          <p:cNvPicPr>
            <a:picLocks noChangeAspect="1"/>
          </p:cNvPicPr>
          <p:nvPr/>
        </p:nvPicPr>
        <p:blipFill>
          <a:blip r:embed="rId5"/>
          <a:stretch>
            <a:fillRect/>
          </a:stretch>
        </p:blipFill>
        <p:spPr>
          <a:xfrm>
            <a:off x="464268" y="6499286"/>
            <a:ext cx="1364402" cy="289512"/>
          </a:xfrm>
          <a:prstGeom prst="rect">
            <a:avLst/>
          </a:prstGeom>
        </p:spPr>
      </p:pic>
    </p:spTree>
    <p:extLst>
      <p:ext uri="{BB962C8B-B14F-4D97-AF65-F5344CB8AC3E}">
        <p14:creationId xmlns:p14="http://schemas.microsoft.com/office/powerpoint/2010/main" val="55380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Concept proposal ideas</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1964508" y="1340387"/>
            <a:ext cx="9144000" cy="3456501"/>
          </a:xfrm>
        </p:spPr>
        <p:txBody>
          <a:bodyPr>
            <a:noAutofit/>
          </a:bodyPr>
          <a:lstStyle/>
          <a:p>
            <a:pPr marL="0" marR="0" lvl="0" indent="0" algn="just" rtl="0">
              <a:spcBef>
                <a:spcPts val="0"/>
              </a:spcBef>
              <a:spcAft>
                <a:spcPts val="0"/>
              </a:spcAft>
              <a:buNone/>
            </a:pPr>
            <a:r>
              <a:rPr lang="en-US" sz="1800" dirty="0">
                <a:solidFill>
                  <a:schemeClr val="dk1"/>
                </a:solidFill>
                <a:cs typeface="Calibri"/>
                <a:sym typeface="Calibri"/>
              </a:rPr>
              <a:t>Schools could do an assembly dedicated to Stephen where friendship is the theme.</a:t>
            </a:r>
            <a:endParaRPr lang="en-US" sz="1800" dirty="0"/>
          </a:p>
          <a:p>
            <a:pPr marL="0" marR="0" lvl="0" indent="0" algn="l" rtl="0">
              <a:spcBef>
                <a:spcPts val="0"/>
              </a:spcBef>
              <a:spcAft>
                <a:spcPts val="0"/>
              </a:spcAft>
              <a:buNone/>
            </a:pPr>
            <a:r>
              <a:rPr lang="en-US" sz="1800" b="1" dirty="0">
                <a:solidFill>
                  <a:schemeClr val="dk1"/>
                </a:solidFill>
                <a:cs typeface="Calibri"/>
                <a:sym typeface="Calibri"/>
              </a:rPr>
              <a:t> </a:t>
            </a:r>
            <a:endParaRPr lang="en-US" sz="1800" dirty="0">
              <a:solidFill>
                <a:schemeClr val="dk1"/>
              </a:solidFill>
              <a:cs typeface="Calibri"/>
              <a:sym typeface="Calibri"/>
            </a:endParaRPr>
          </a:p>
          <a:p>
            <a:pPr marL="0" marR="0" lvl="0" indent="0" algn="l" rtl="0">
              <a:spcBef>
                <a:spcPts val="0"/>
              </a:spcBef>
              <a:spcAft>
                <a:spcPts val="0"/>
              </a:spcAft>
              <a:buNone/>
            </a:pPr>
            <a:r>
              <a:rPr lang="en-US" sz="1800" b="1" dirty="0">
                <a:solidFill>
                  <a:schemeClr val="dk1"/>
                </a:solidFill>
                <a:cs typeface="Calibri"/>
                <a:sym typeface="Calibri"/>
              </a:rPr>
              <a:t>Friendship threads:</a:t>
            </a:r>
            <a:endParaRPr lang="en-US" sz="1800" dirty="0">
              <a:solidFill>
                <a:schemeClr val="dk1"/>
              </a:solidFill>
              <a:cs typeface="Calibri"/>
              <a:sym typeface="Calibri"/>
            </a:endParaRPr>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Understanding and learning about each other.</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Respect for self and others</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Shared goals and having things in common </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Collaborating and working together towards a common goal or outcome – doing a whole school project lends itself to this</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Identifying barriers and breaking them down</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School ethos &amp; instilling core values such as unity, friendship, honesty, kindness , truth into the fabric of the school. </a:t>
            </a:r>
            <a:endParaRPr lang="en-US" sz="1800" dirty="0"/>
          </a:p>
          <a:p>
            <a:pPr marL="342900" marR="0" lvl="0" indent="-342900" algn="l" rtl="0">
              <a:spcBef>
                <a:spcPts val="600"/>
              </a:spcBef>
              <a:spcAft>
                <a:spcPts val="0"/>
              </a:spcAft>
              <a:buClr>
                <a:srgbClr val="F66F0A"/>
              </a:buClr>
              <a:buSzPct val="119000"/>
              <a:buFont typeface="Noto Sans Symbols"/>
              <a:buChar char="∙"/>
            </a:pPr>
            <a:r>
              <a:rPr lang="en-US" sz="1800" dirty="0">
                <a:solidFill>
                  <a:schemeClr val="dk1"/>
                </a:solidFill>
                <a:cs typeface="Calibri"/>
                <a:sym typeface="Calibri"/>
              </a:rPr>
              <a:t>Qualities of a good friend and the importance of friendship.</a:t>
            </a:r>
            <a:endParaRPr lang="en-US" sz="1800" dirty="0"/>
          </a:p>
          <a:p>
            <a:pPr marL="0" marR="0" lvl="0" indent="0" algn="l" rtl="0">
              <a:spcBef>
                <a:spcPts val="0"/>
              </a:spcBef>
              <a:spcAft>
                <a:spcPts val="0"/>
              </a:spcAft>
              <a:buNone/>
            </a:pPr>
            <a:r>
              <a:rPr lang="en-US" sz="1800" dirty="0">
                <a:solidFill>
                  <a:schemeClr val="dk1"/>
                </a:solidFill>
                <a:cs typeface="Calibri"/>
                <a:sym typeface="Calibri"/>
              </a:rPr>
              <a:t> </a:t>
            </a:r>
            <a:endParaRPr lang="en-US" sz="1800" dirty="0"/>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272681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Project ideas: mosaic</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2098322" y="1144965"/>
            <a:ext cx="9144000" cy="3456501"/>
          </a:xfrm>
        </p:spPr>
        <p:txBody>
          <a:bodyPr>
            <a:noAutofit/>
          </a:bodyPr>
          <a:lstStyle/>
          <a:p>
            <a:pPr marL="0" marR="0" lvl="0" indent="0" algn="just" rtl="0">
              <a:spcBef>
                <a:spcPts val="0"/>
              </a:spcBef>
              <a:spcAft>
                <a:spcPts val="0"/>
              </a:spcAft>
              <a:buNone/>
            </a:pPr>
            <a:r>
              <a:rPr lang="en-US" sz="1600" b="1" dirty="0">
                <a:solidFill>
                  <a:srgbClr val="F66F0A"/>
                </a:solidFill>
                <a:cs typeface="Calibri"/>
                <a:sym typeface="Calibri"/>
              </a:rPr>
              <a:t>Description </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Create a mosaic for the school; It could be internal or constructed on any part of the building where the school community could engage with it. Classes or year groups could come up with designs that are voted for before the final selection is made. Carry out a big launch, coinciding with April 22</a:t>
            </a:r>
            <a:r>
              <a:rPr lang="en-US" sz="1600" baseline="30000" dirty="0">
                <a:solidFill>
                  <a:schemeClr val="dk1"/>
                </a:solidFill>
                <a:cs typeface="Calibri"/>
                <a:sym typeface="Calibri"/>
              </a:rPr>
              <a:t>nd</a:t>
            </a:r>
            <a:r>
              <a:rPr lang="en-US" sz="1600" dirty="0">
                <a:solidFill>
                  <a:schemeClr val="dk1"/>
                </a:solidFill>
                <a:cs typeface="Calibri"/>
                <a:sym typeface="Calibri"/>
              </a:rPr>
              <a:t> and involve the community.</a:t>
            </a:r>
            <a:endParaRPr lang="en-US" sz="1050" dirty="0"/>
          </a:p>
          <a:p>
            <a:pPr marL="0" marR="0" lvl="0" indent="0" algn="just" rtl="0">
              <a:spcBef>
                <a:spcPts val="0"/>
              </a:spcBef>
              <a:spcAft>
                <a:spcPts val="0"/>
              </a:spcAft>
              <a:buNone/>
            </a:pPr>
            <a:r>
              <a:rPr lang="en-US" sz="1600" b="1" dirty="0">
                <a:solidFill>
                  <a:schemeClr val="dk1"/>
                </a:solidFill>
                <a:cs typeface="Calibri"/>
                <a:sym typeface="Calibri"/>
              </a:rPr>
              <a:t> </a:t>
            </a:r>
            <a:endParaRPr lang="en-US" sz="1600" dirty="0">
              <a:solidFill>
                <a:schemeClr val="dk1"/>
              </a:solidFill>
              <a:cs typeface="Calibri"/>
              <a:sym typeface="Calibri"/>
            </a:endParaRPr>
          </a:p>
          <a:p>
            <a:pPr marL="0" marR="0" lvl="0" indent="0" algn="just" rtl="0">
              <a:spcBef>
                <a:spcPts val="0"/>
              </a:spcBef>
              <a:spcAft>
                <a:spcPts val="0"/>
              </a:spcAft>
              <a:buNone/>
            </a:pPr>
            <a:r>
              <a:rPr lang="en-US" sz="1600" b="1" dirty="0">
                <a:solidFill>
                  <a:srgbClr val="F66F0A"/>
                </a:solidFill>
                <a:cs typeface="Calibri"/>
                <a:sym typeface="Calibri"/>
              </a:rPr>
              <a:t>Sept Launch</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In September, discuss design ideas with school community and select a project manager. This could be a member of staff, a governor or even a parent. The important thing is the vision and the ability to collaborate and organise with the school so that pupils and staff get the opportunity to participate.</a:t>
            </a:r>
            <a:endParaRPr lang="en-US" sz="1050" dirty="0"/>
          </a:p>
          <a:p>
            <a:pPr marL="0" marR="0" lvl="0" indent="0" algn="just" rtl="0">
              <a:spcBef>
                <a:spcPts val="0"/>
              </a:spcBef>
              <a:spcAft>
                <a:spcPts val="0"/>
              </a:spcAft>
              <a:buNone/>
            </a:pPr>
            <a:endParaRPr lang="en-US" sz="1600" b="1" u="sng" dirty="0">
              <a:solidFill>
                <a:schemeClr val="dk1"/>
              </a:solidFill>
              <a:cs typeface="Calibri"/>
              <a:sym typeface="Calibri"/>
            </a:endParaRPr>
          </a:p>
          <a:p>
            <a:pPr marL="0" marR="0" lvl="0" indent="0" algn="just" rtl="0">
              <a:spcBef>
                <a:spcPts val="0"/>
              </a:spcBef>
              <a:spcAft>
                <a:spcPts val="0"/>
              </a:spcAft>
              <a:buNone/>
            </a:pPr>
            <a:r>
              <a:rPr lang="en-US" sz="1600" b="1" dirty="0">
                <a:solidFill>
                  <a:srgbClr val="F66F0A"/>
                </a:solidFill>
                <a:cs typeface="Calibri"/>
                <a:sym typeface="Calibri"/>
              </a:rPr>
              <a:t>Example</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If doing a nature scene, one class could work on butterflies, another class on a rainbow, another class on a tree etc. Children who are good with drawing could do the pencil sketch or template etc. The idea is to involve as many people as possible from the school community.  You could ask the Vicar to join in or Local leader.</a:t>
            </a:r>
            <a:endParaRPr lang="en-US" sz="1050" dirty="0"/>
          </a:p>
          <a:p>
            <a:pPr marL="0" marR="0" lvl="0" indent="0" algn="just" rtl="0">
              <a:spcBef>
                <a:spcPts val="0"/>
              </a:spcBef>
              <a:spcAft>
                <a:spcPts val="0"/>
              </a:spcAft>
              <a:buNone/>
            </a:pPr>
            <a:r>
              <a:rPr lang="en-US" sz="1600" b="1" dirty="0">
                <a:solidFill>
                  <a:srgbClr val="F66F0A"/>
                </a:solidFill>
                <a:cs typeface="Calibri"/>
                <a:sym typeface="Calibri"/>
              </a:rPr>
              <a:t> </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b="1" dirty="0">
                <a:solidFill>
                  <a:srgbClr val="F66F0A"/>
                </a:solidFill>
                <a:cs typeface="Calibri"/>
                <a:sym typeface="Calibri"/>
              </a:rPr>
              <a:t>Area of engagement</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As outlined above, the main area of engagement would be within the school but drawing on the school community as appropriate.</a:t>
            </a:r>
            <a:r>
              <a:rPr lang="en-US" sz="1050" dirty="0"/>
              <a:t> </a:t>
            </a:r>
            <a:r>
              <a:rPr lang="en-US" sz="1600" dirty="0">
                <a:solidFill>
                  <a:schemeClr val="dk1"/>
                </a:solidFill>
                <a:cs typeface="Calibri"/>
                <a:sym typeface="Calibri"/>
              </a:rPr>
              <a:t>Schools could approach local companies  for donations of tiles, discontinued stock etc. Members of the school community might also be able to donate from tiles they have to hand from personal projects at home.</a:t>
            </a:r>
            <a:endParaRPr lang="en-US" sz="1050" dirty="0"/>
          </a:p>
          <a:p>
            <a:pPr marL="0" marR="0" lvl="0" indent="0" algn="l" rtl="0">
              <a:spcBef>
                <a:spcPts val="0"/>
              </a:spcBef>
              <a:spcAft>
                <a:spcPts val="0"/>
              </a:spcAft>
              <a:buNone/>
            </a:pPr>
            <a:r>
              <a:rPr lang="en-US" sz="1600" dirty="0">
                <a:solidFill>
                  <a:schemeClr val="dk1"/>
                </a:solidFill>
                <a:cs typeface="Calibri"/>
                <a:sym typeface="Calibri"/>
              </a:rPr>
              <a:t> </a:t>
            </a:r>
            <a:endParaRPr lang="en-US" sz="1600" dirty="0"/>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28762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Project ideas: mosaic continued</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2098322" y="1144965"/>
            <a:ext cx="9144000" cy="3456501"/>
          </a:xfrm>
        </p:spPr>
        <p:txBody>
          <a:bodyPr>
            <a:noAutofit/>
          </a:bodyPr>
          <a:lstStyle/>
          <a:p>
            <a:pPr marL="0" marR="0" lvl="0" indent="0" algn="just" rtl="0">
              <a:spcBef>
                <a:spcPts val="0"/>
              </a:spcBef>
              <a:spcAft>
                <a:spcPts val="0"/>
              </a:spcAft>
              <a:buNone/>
            </a:pPr>
            <a:r>
              <a:rPr lang="en-US" sz="1600" b="1" dirty="0">
                <a:solidFill>
                  <a:srgbClr val="F66F0A"/>
                </a:solidFill>
                <a:cs typeface="Calibri"/>
                <a:sym typeface="Calibri"/>
              </a:rPr>
              <a:t>Sponsorship opportunity</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Schools should try and engage with </a:t>
            </a:r>
            <a:r>
              <a:rPr lang="en-US" sz="1600" dirty="0" err="1">
                <a:solidFill>
                  <a:schemeClr val="dk1"/>
                </a:solidFill>
                <a:cs typeface="Calibri"/>
                <a:sym typeface="Calibri"/>
              </a:rPr>
              <a:t>organisations</a:t>
            </a:r>
            <a:r>
              <a:rPr lang="en-US" sz="1600" dirty="0">
                <a:solidFill>
                  <a:schemeClr val="dk1"/>
                </a:solidFill>
                <a:cs typeface="Calibri"/>
                <a:sym typeface="Calibri"/>
              </a:rPr>
              <a:t> that can sponsor the project so that it feels like a whole school, joined up community event.  A real legacy!</a:t>
            </a:r>
            <a:endParaRPr lang="en-US" sz="1050" dirty="0"/>
          </a:p>
          <a:p>
            <a:pPr marL="0" marR="0" lvl="0" indent="0" algn="just" rtl="0">
              <a:spcBef>
                <a:spcPts val="0"/>
              </a:spcBef>
              <a:spcAft>
                <a:spcPts val="0"/>
              </a:spcAft>
              <a:buNone/>
            </a:pPr>
            <a:r>
              <a:rPr lang="en-US" sz="1600" b="1" dirty="0">
                <a:solidFill>
                  <a:schemeClr val="dk1"/>
                </a:solidFill>
                <a:cs typeface="Calibri"/>
                <a:sym typeface="Calibri"/>
              </a:rPr>
              <a:t> </a:t>
            </a:r>
            <a:endParaRPr lang="en-US" sz="1600" dirty="0">
              <a:solidFill>
                <a:schemeClr val="dk1"/>
              </a:solidFill>
              <a:cs typeface="Calibri"/>
              <a:sym typeface="Calibri"/>
            </a:endParaRPr>
          </a:p>
          <a:p>
            <a:pPr marL="0" marR="0" lvl="0" indent="0" algn="just" rtl="0">
              <a:spcBef>
                <a:spcPts val="0"/>
              </a:spcBef>
              <a:spcAft>
                <a:spcPts val="0"/>
              </a:spcAft>
              <a:buNone/>
            </a:pPr>
            <a:r>
              <a:rPr lang="en-US" sz="1600" b="1" dirty="0">
                <a:solidFill>
                  <a:srgbClr val="F66F0A"/>
                </a:solidFill>
                <a:cs typeface="Calibri"/>
                <a:sym typeface="Calibri"/>
              </a:rPr>
              <a:t>Fundraising opportunity</a:t>
            </a:r>
            <a:endParaRPr lang="en-US" sz="1600" dirty="0">
              <a:solidFill>
                <a:srgbClr val="F66F0A"/>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Whenever a project takes place there are always leftovers. Left over materials could be used to make coasters or small friendship plaques with the school name and SLDF/ sponsors written on it. Elements or ideas from the large mosaic can be used. This could be sold off at the school fair in the summer or otherwise at the SLD celebration when the mosaic is unveiled to the school community and invited guests. </a:t>
            </a:r>
            <a:endParaRPr lang="en-US" sz="1050" dirty="0"/>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40875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Project ideas: school playground</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2098322" y="1340387"/>
            <a:ext cx="9144000" cy="3456501"/>
          </a:xfrm>
        </p:spPr>
        <p:txBody>
          <a:bodyPr>
            <a:noAutofit/>
          </a:bodyPr>
          <a:lstStyle/>
          <a:p>
            <a:pPr marL="0" marR="0" lvl="0" indent="0" algn="l" rtl="0">
              <a:spcBef>
                <a:spcPts val="0"/>
              </a:spcBef>
              <a:spcAft>
                <a:spcPts val="0"/>
              </a:spcAft>
              <a:buNone/>
            </a:pPr>
            <a:r>
              <a:rPr lang="en-US" sz="1600" b="1" dirty="0">
                <a:solidFill>
                  <a:srgbClr val="F66F0A"/>
                </a:solidFill>
                <a:cs typeface="Calibri"/>
                <a:sym typeface="Calibri"/>
              </a:rPr>
              <a:t>Description (Mainly KS1 &amp; KS2)</a:t>
            </a:r>
            <a:endParaRPr lang="en-US" sz="1600" dirty="0">
              <a:solidFill>
                <a:schemeClr val="dk1"/>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School will engage with the interview and or conduct an assembly around the friendship theme in September. In classes, the idea of a friendlier playground could be explored through children working in groups. Each class could vote on the ideas put forward with a view to taking 2 or 3 ideas back to  the school leadership to be incorporated into a whole school project.</a:t>
            </a:r>
            <a:endParaRPr lang="en-US" sz="1050" dirty="0"/>
          </a:p>
          <a:p>
            <a:pPr marL="0" marR="0" lvl="0" indent="0" algn="just" rtl="0">
              <a:spcBef>
                <a:spcPts val="0"/>
              </a:spcBef>
              <a:spcAft>
                <a:spcPts val="0"/>
              </a:spcAft>
              <a:buNone/>
            </a:pPr>
            <a:r>
              <a:rPr lang="en-US" sz="1600" dirty="0">
                <a:solidFill>
                  <a:schemeClr val="dk1"/>
                </a:solidFill>
                <a:cs typeface="Calibri"/>
                <a:sym typeface="Calibri"/>
              </a:rPr>
              <a:t>Some ideas could be:</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Playground buddy benches /Chill out seating area for KS3 /4</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Friendship garden – small space with seating and seasonal plants where children could go for a quiet time facilitated by a team of children over the week(s) on a rota basis.</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Friendship bubbles – this could be in response to children who might be struggling in a bubble and finding playtimes difficult.</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Friendship play where resources are provided to support talk and games that can be shared.</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Designing a zoned playground that bubbles can use, with a colour code or other system of demarcation. Each zone to have key activity to engage children.</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Planning and making a garden/ Chill out zone for KS3 &amp; 4 </a:t>
            </a:r>
            <a:endParaRPr lang="en-US" sz="1050" dirty="0"/>
          </a:p>
          <a:p>
            <a:pPr marL="342900" marR="0" lvl="0" indent="-342900" algn="just" rtl="0">
              <a:spcBef>
                <a:spcPts val="600"/>
              </a:spcBef>
              <a:spcAft>
                <a:spcPts val="0"/>
              </a:spcAft>
              <a:buClr>
                <a:srgbClr val="F66F0A"/>
              </a:buClr>
              <a:buSzPts val="1900"/>
              <a:buFont typeface="Arial" panose="020B0604020202020204" pitchFamily="34" charset="0"/>
              <a:buChar char="•"/>
            </a:pPr>
            <a:r>
              <a:rPr lang="en-US" sz="1600" dirty="0">
                <a:solidFill>
                  <a:schemeClr val="dk1"/>
                </a:solidFill>
                <a:cs typeface="Calibri"/>
                <a:sym typeface="Calibri"/>
              </a:rPr>
              <a:t>Creating an interactive playground </a:t>
            </a:r>
            <a:endParaRPr lang="en-US" sz="1050" dirty="0"/>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371013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Project ideas: friendship poems</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2098322" y="1577501"/>
            <a:ext cx="9144000" cy="3456501"/>
          </a:xfrm>
        </p:spPr>
        <p:txBody>
          <a:bodyPr>
            <a:noAutofit/>
          </a:bodyPr>
          <a:lstStyle/>
          <a:p>
            <a:pPr marL="0" marR="0" lvl="0" indent="0" algn="l" rtl="0">
              <a:spcBef>
                <a:spcPts val="0"/>
              </a:spcBef>
              <a:spcAft>
                <a:spcPts val="0"/>
              </a:spcAft>
              <a:buNone/>
            </a:pPr>
            <a:r>
              <a:rPr lang="en-US" sz="1600" b="1" dirty="0">
                <a:solidFill>
                  <a:srgbClr val="F66F0A"/>
                </a:solidFill>
                <a:cs typeface="Calibri"/>
                <a:sym typeface="Calibri"/>
              </a:rPr>
              <a:t>Description </a:t>
            </a:r>
            <a:endParaRPr lang="en-US" sz="1600" dirty="0">
              <a:solidFill>
                <a:schemeClr val="dk1"/>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Continuing to explore the theme of friendship, teachers will support children through looking at different styles and types of poems then pick a style that is in keeping with the age and year group. This could be incorporated into the English lessons. The poems will need several sessions and drafts before being ‘published’ and placed on display. Like the art, it can be mounted, and displayed around the school in time for SLD. As part of the day, there could be poetry readings from each class/year group. In addition to this, the school may wish to publish the poems in a book.  A commemorative book of Poetry dedicated to the life and celebration of Stephen Lawrence</a:t>
            </a:r>
          </a:p>
          <a:p>
            <a:pPr marL="0" marR="0" lvl="0" indent="0" algn="just" rtl="0">
              <a:spcBef>
                <a:spcPts val="0"/>
              </a:spcBef>
              <a:spcAft>
                <a:spcPts val="0"/>
              </a:spcAft>
              <a:buNone/>
            </a:pPr>
            <a:r>
              <a:rPr lang="en-US" sz="1600" b="1" dirty="0">
                <a:solidFill>
                  <a:schemeClr val="dk1"/>
                </a:solidFill>
                <a:cs typeface="Calibri"/>
                <a:sym typeface="Calibri"/>
              </a:rPr>
              <a:t> </a:t>
            </a:r>
          </a:p>
          <a:p>
            <a:pPr marL="0" marR="0" lvl="0" indent="0" algn="just" rtl="0">
              <a:spcBef>
                <a:spcPts val="0"/>
              </a:spcBef>
              <a:spcAft>
                <a:spcPts val="0"/>
              </a:spcAft>
              <a:buNone/>
            </a:pPr>
            <a:r>
              <a:rPr lang="en-US" sz="1600" b="1" dirty="0">
                <a:solidFill>
                  <a:srgbClr val="F66F0A"/>
                </a:solidFill>
                <a:cs typeface="Calibri"/>
                <a:sym typeface="Calibri"/>
              </a:rPr>
              <a:t>Fundraising opportunity</a:t>
            </a:r>
            <a:endParaRPr lang="en-US" sz="1600" dirty="0">
              <a:solidFill>
                <a:schemeClr val="dk1"/>
              </a:solidFill>
              <a:cs typeface="Calibri"/>
              <a:sym typeface="Calibri"/>
            </a:endParaRPr>
          </a:p>
          <a:p>
            <a:pPr marL="0" marR="0" lvl="0" indent="0" algn="just" rtl="0">
              <a:spcBef>
                <a:spcPts val="0"/>
              </a:spcBef>
              <a:spcAft>
                <a:spcPts val="0"/>
              </a:spcAft>
              <a:buNone/>
            </a:pPr>
            <a:r>
              <a:rPr lang="en-US" sz="1600" dirty="0">
                <a:solidFill>
                  <a:schemeClr val="dk1"/>
                </a:solidFill>
                <a:cs typeface="Calibri"/>
                <a:sym typeface="Calibri"/>
              </a:rPr>
              <a:t>If a book of poems is produced this could be sold to the families, community, etc..   Schools could even ask families and friends from the community to contribute poems about Stephen to the book.  It would be important to have a summary of Stephen’s story in the book alongside a foreword from Doreen Lawrence.</a:t>
            </a:r>
          </a:p>
          <a:p>
            <a:pPr marL="0" marR="0" lvl="0" indent="0" algn="just" rtl="0">
              <a:spcBef>
                <a:spcPts val="0"/>
              </a:spcBef>
              <a:spcAft>
                <a:spcPts val="0"/>
              </a:spcAft>
              <a:buNone/>
            </a:pPr>
            <a:endParaRPr lang="en-US" sz="1600" dirty="0">
              <a:solidFill>
                <a:schemeClr val="dk1"/>
              </a:solidFill>
              <a:cs typeface="Calibri"/>
              <a:sym typeface="Calibri"/>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223532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Project ideas: other</a:t>
            </a:r>
            <a:endParaRPr lang="en-US" b="1" dirty="0">
              <a:solidFill>
                <a:schemeClr val="bg1"/>
              </a:solidFill>
              <a:latin typeface="Parkson Black" panose="00000A00000000000000" pitchFamily="50" charset="0"/>
            </a:endParaRPr>
          </a:p>
        </p:txBody>
      </p:sp>
      <p:sp>
        <p:nvSpPr>
          <p:cNvPr id="3" name="Content Placeholder 2">
            <a:extLst>
              <a:ext uri="{FF2B5EF4-FFF2-40B4-BE49-F238E27FC236}">
                <a16:creationId xmlns:a16="http://schemas.microsoft.com/office/drawing/2014/main" id="{32B63E5A-93FF-40EB-AE23-472D666AE98A}"/>
              </a:ext>
            </a:extLst>
          </p:cNvPr>
          <p:cNvSpPr>
            <a:spLocks noGrp="1"/>
          </p:cNvSpPr>
          <p:nvPr>
            <p:ph type="subTitle" idx="1"/>
          </p:nvPr>
        </p:nvSpPr>
        <p:spPr>
          <a:xfrm>
            <a:off x="2098322" y="1577501"/>
            <a:ext cx="9144000" cy="3456501"/>
          </a:xfrm>
        </p:spPr>
        <p:txBody>
          <a:bodyPr>
            <a:noAutofit/>
          </a:bodyPr>
          <a:lstStyle/>
          <a:p>
            <a:pPr marL="0" marR="0" lvl="0" indent="0" algn="l" rtl="0">
              <a:spcBef>
                <a:spcPts val="0"/>
              </a:spcBef>
              <a:spcAft>
                <a:spcPts val="0"/>
              </a:spcAft>
              <a:buNone/>
            </a:pPr>
            <a:r>
              <a:rPr lang="en-US" sz="1600" b="1" dirty="0">
                <a:solidFill>
                  <a:srgbClr val="F66F0A"/>
                </a:solidFill>
                <a:cs typeface="Calibri"/>
                <a:sym typeface="Calibri"/>
              </a:rPr>
              <a:t>Art Project</a:t>
            </a:r>
          </a:p>
          <a:p>
            <a:pPr marL="0" marR="0" lvl="0" indent="0" algn="l" rtl="0">
              <a:spcBef>
                <a:spcPts val="0"/>
              </a:spcBef>
              <a:spcAft>
                <a:spcPts val="0"/>
              </a:spcAft>
              <a:buNone/>
            </a:pPr>
            <a:r>
              <a:rPr lang="en-US" sz="1600" dirty="0">
                <a:cs typeface="Calibri"/>
                <a:sym typeface="Calibri"/>
              </a:rPr>
              <a:t>An art project could be carried out in a similar manner to the above, but children would be given the freedom to  draw/paint a scene that </a:t>
            </a:r>
            <a:r>
              <a:rPr lang="en-US" sz="1600" dirty="0" err="1">
                <a:cs typeface="Calibri"/>
                <a:sym typeface="Calibri"/>
              </a:rPr>
              <a:t>symbolises</a:t>
            </a:r>
            <a:r>
              <a:rPr lang="en-US" sz="1600" dirty="0">
                <a:cs typeface="Calibri"/>
                <a:sym typeface="Calibri"/>
              </a:rPr>
              <a:t> friendship. The school could size and group the pictures to make a paper quilt. The artwork could be displayed around the school, in the school hall or other large space as you would do for an exhibition. Schools that may have a specialist artist ( primary context) may wish to go with a particular style or genre of art, but the idea of friendship must be depicted. The exhibition should take place in April for SLD.</a:t>
            </a:r>
          </a:p>
          <a:p>
            <a:pPr marL="0" marR="0" lvl="0" indent="0" algn="l" rtl="0">
              <a:spcBef>
                <a:spcPts val="0"/>
              </a:spcBef>
              <a:spcAft>
                <a:spcPts val="0"/>
              </a:spcAft>
              <a:buNone/>
            </a:pPr>
            <a:endParaRPr lang="en-US" sz="1600" b="1" dirty="0">
              <a:solidFill>
                <a:srgbClr val="F66F0A"/>
              </a:solidFill>
              <a:cs typeface="Calibri"/>
              <a:sym typeface="Calibri"/>
            </a:endParaRPr>
          </a:p>
          <a:p>
            <a:pPr marL="0" marR="0" lvl="0" indent="0" algn="l" rtl="0">
              <a:spcBef>
                <a:spcPts val="0"/>
              </a:spcBef>
              <a:spcAft>
                <a:spcPts val="0"/>
              </a:spcAft>
              <a:buNone/>
            </a:pPr>
            <a:r>
              <a:rPr lang="en-US" sz="1600" b="1" dirty="0">
                <a:solidFill>
                  <a:srgbClr val="F66F0A"/>
                </a:solidFill>
                <a:cs typeface="Calibri"/>
                <a:sym typeface="Calibri"/>
              </a:rPr>
              <a:t>Friendship pebbles</a:t>
            </a:r>
          </a:p>
          <a:p>
            <a:pPr marL="0" marR="0" lvl="0" indent="0" algn="l" rtl="0">
              <a:spcBef>
                <a:spcPts val="0"/>
              </a:spcBef>
              <a:spcAft>
                <a:spcPts val="0"/>
              </a:spcAft>
              <a:buNone/>
            </a:pPr>
            <a:r>
              <a:rPr lang="en-US" sz="1600" dirty="0">
                <a:cs typeface="Calibri"/>
                <a:sym typeface="Calibri"/>
              </a:rPr>
              <a:t>Create a beautiful and </a:t>
            </a:r>
            <a:r>
              <a:rPr lang="en-US" sz="1600" dirty="0" err="1">
                <a:cs typeface="Calibri"/>
                <a:sym typeface="Calibri"/>
              </a:rPr>
              <a:t>colourful</a:t>
            </a:r>
            <a:r>
              <a:rPr lang="en-US" sz="1600" dirty="0">
                <a:cs typeface="Calibri"/>
                <a:sym typeface="Calibri"/>
              </a:rPr>
              <a:t> scene with every child in the school decorating a pebble that </a:t>
            </a:r>
            <a:r>
              <a:rPr lang="en-US" sz="1600" dirty="0" err="1">
                <a:cs typeface="Calibri"/>
                <a:sym typeface="Calibri"/>
              </a:rPr>
              <a:t>symbolises</a:t>
            </a:r>
            <a:r>
              <a:rPr lang="en-US" sz="1600" dirty="0">
                <a:cs typeface="Calibri"/>
                <a:sym typeface="Calibri"/>
              </a:rPr>
              <a:t> Stephen Lawrence from what they have learnt from the friendship theme. </a:t>
            </a: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Tree>
    <p:extLst>
      <p:ext uri="{BB962C8B-B14F-4D97-AF65-F5344CB8AC3E}">
        <p14:creationId xmlns:p14="http://schemas.microsoft.com/office/powerpoint/2010/main" val="229856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76B98EA-5BC1-4DFD-BE3D-E41DB4F45CB3}"/>
              </a:ext>
            </a:extLst>
          </p:cNvPr>
          <p:cNvPicPr>
            <a:picLocks noChangeAspect="1"/>
          </p:cNvPicPr>
          <p:nvPr/>
        </p:nvPicPr>
        <p:blipFill>
          <a:blip r:embed="rId2"/>
          <a:stretch>
            <a:fillRect/>
          </a:stretch>
        </p:blipFill>
        <p:spPr>
          <a:xfrm>
            <a:off x="5182414" y="999826"/>
            <a:ext cx="1868076" cy="1866997"/>
          </a:xfrm>
          <a:prstGeom prst="rect">
            <a:avLst/>
          </a:prstGeom>
        </p:spPr>
      </p:pic>
      <p:sp>
        <p:nvSpPr>
          <p:cNvPr id="7" name="Title 1">
            <a:extLst>
              <a:ext uri="{FF2B5EF4-FFF2-40B4-BE49-F238E27FC236}">
                <a16:creationId xmlns:a16="http://schemas.microsoft.com/office/drawing/2014/main" id="{48C7EABB-B9E4-47FE-B58D-0B42E50C1191}"/>
              </a:ext>
            </a:extLst>
          </p:cNvPr>
          <p:cNvSpPr txBox="1">
            <a:spLocks/>
          </p:cNvSpPr>
          <p:nvPr/>
        </p:nvSpPr>
        <p:spPr>
          <a:xfrm>
            <a:off x="1022731" y="1914466"/>
            <a:ext cx="10146535" cy="35648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1500" b="1" i="0" u="none" strike="noStrike" kern="1200" cap="none" spc="0" normalizeH="0" baseline="0" noProof="0" dirty="0">
                <a:ln w="22225">
                  <a:solidFill>
                    <a:prstClr val="white"/>
                  </a:solidFill>
                  <a:miter lim="800000"/>
                </a:ln>
                <a:noFill/>
                <a:effectLst/>
                <a:uLnTx/>
                <a:uFillTx/>
                <a:latin typeface="Parkson PERSONAL USE DemiBold" panose="00000700000000000000" pitchFamily="50" charset="0"/>
                <a:ea typeface="Roboto" panose="02000000000000000000" pitchFamily="2" charset="0"/>
                <a:cs typeface="+mj-cs"/>
              </a:rPr>
              <a:t>THANK YOU</a:t>
            </a:r>
          </a:p>
        </p:txBody>
      </p:sp>
      <p:sp>
        <p:nvSpPr>
          <p:cNvPr id="8" name="TextBox 7">
            <a:extLst>
              <a:ext uri="{FF2B5EF4-FFF2-40B4-BE49-F238E27FC236}">
                <a16:creationId xmlns:a16="http://schemas.microsoft.com/office/drawing/2014/main" id="{D6644727-D7D4-423B-9041-D3C81E421998}"/>
              </a:ext>
            </a:extLst>
          </p:cNvPr>
          <p:cNvSpPr txBox="1"/>
          <p:nvPr/>
        </p:nvSpPr>
        <p:spPr>
          <a:xfrm>
            <a:off x="4070071"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
        <p:nvSpPr>
          <p:cNvPr id="11" name="TextBox 10">
            <a:extLst>
              <a:ext uri="{FF2B5EF4-FFF2-40B4-BE49-F238E27FC236}">
                <a16:creationId xmlns:a16="http://schemas.microsoft.com/office/drawing/2014/main" id="{53649132-A31A-417B-9561-9C591144E00C}"/>
              </a:ext>
            </a:extLst>
          </p:cNvPr>
          <p:cNvSpPr txBox="1"/>
          <p:nvPr/>
        </p:nvSpPr>
        <p:spPr>
          <a:xfrm>
            <a:off x="2568837" y="5449632"/>
            <a:ext cx="7263140" cy="769441"/>
          </a:xfrm>
          <a:prstGeom prst="rect">
            <a:avLst/>
          </a:prstGeom>
          <a:noFill/>
        </p:spPr>
        <p:txBody>
          <a:bodyPr wrap="square" rtlCol="0">
            <a:spAutoFit/>
          </a:bodyPr>
          <a:lstStyle/>
          <a:p>
            <a:pPr algn="ctr"/>
            <a:r>
              <a:rPr lang="en-GB" sz="4400" dirty="0">
                <a:latin typeface="Parkson PERSONAL USE DemiBold" panose="00000700000000000000" pitchFamily="50" charset="0"/>
              </a:rPr>
              <a:t>STEPHENLAWRENCEDAY.ORG</a:t>
            </a:r>
          </a:p>
        </p:txBody>
      </p:sp>
      <p:pic>
        <p:nvPicPr>
          <p:cNvPr id="6" name="Graphic 5">
            <a:extLst>
              <a:ext uri="{FF2B5EF4-FFF2-40B4-BE49-F238E27FC236}">
                <a16:creationId xmlns:a16="http://schemas.microsoft.com/office/drawing/2014/main" id="{7933C33E-A003-467E-902E-292FCB37B705}"/>
              </a:ext>
            </a:extLst>
          </p:cNvPr>
          <p:cNvPicPr>
            <a:picLocks noChangeAspect="1"/>
          </p:cNvPicPr>
          <p:nvPr/>
        </p:nvPicPr>
        <p:blipFill>
          <a:blip r:embed="rId3">
            <a:lum bright="-100000" contrast="-40000"/>
            <a:extLst>
              <a:ext uri="{96DAC541-7B7A-43D3-8B79-37D633B846F1}">
                <asvg:svgBlip xmlns:asvg="http://schemas.microsoft.com/office/drawing/2016/SVG/main" r:embed="rId4"/>
              </a:ext>
            </a:extLst>
          </a:blip>
          <a:stretch>
            <a:fillRect/>
          </a:stretch>
        </p:blipFill>
        <p:spPr>
          <a:xfrm>
            <a:off x="4510363" y="2654204"/>
            <a:ext cx="4022449" cy="886065"/>
          </a:xfrm>
          <a:prstGeom prst="rect">
            <a:avLst/>
          </a:prstGeom>
        </p:spPr>
      </p:pic>
    </p:spTree>
    <p:extLst>
      <p:ext uri="{BB962C8B-B14F-4D97-AF65-F5344CB8AC3E}">
        <p14:creationId xmlns:p14="http://schemas.microsoft.com/office/powerpoint/2010/main" val="3461714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1097</Words>
  <Application>Microsoft Office PowerPoint</Application>
  <PresentationFormat>Widescreen</PresentationFormat>
  <Paragraphs>68</Paragraphs>
  <Slides>8</Slides>
  <Notes>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vt:i4>
      </vt:variant>
    </vt:vector>
  </HeadingPairs>
  <TitlesOfParts>
    <vt:vector size="22" baseType="lpstr">
      <vt:lpstr>Arial</vt:lpstr>
      <vt:lpstr>Calibri</vt:lpstr>
      <vt:lpstr>Calibri Light</vt:lpstr>
      <vt:lpstr>Noto Sans Symbols</vt:lpstr>
      <vt:lpstr>Parkson</vt:lpstr>
      <vt:lpstr>Parkson Black</vt:lpstr>
      <vt:lpstr>Parkson PERSONAL USE DemiBold</vt:lpstr>
      <vt:lpstr>Roboto</vt:lpstr>
      <vt:lpstr>Office Theme</vt:lpstr>
      <vt:lpstr>Custom Design</vt:lpstr>
      <vt:lpstr>4_Custom Design</vt:lpstr>
      <vt:lpstr>3_Custom Design</vt:lpstr>
      <vt:lpstr>2_Custom Design</vt:lpstr>
      <vt:lpstr>1_Custom Design</vt:lpstr>
      <vt:lpstr>PowerPoint Presentation</vt:lpstr>
      <vt:lpstr>Concept proposal ideas</vt:lpstr>
      <vt:lpstr>Project ideas: mosaic</vt:lpstr>
      <vt:lpstr>Project ideas: mosaic continued</vt:lpstr>
      <vt:lpstr>Project ideas: school playground</vt:lpstr>
      <vt:lpstr>Project ideas: friendship poems</vt:lpstr>
      <vt:lpstr>Project ideas: 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Elvin Oduro</dc:creator>
  <cp:lastModifiedBy>Birchall, Daniel (GE Capital)</cp:lastModifiedBy>
  <cp:revision>231</cp:revision>
  <dcterms:created xsi:type="dcterms:W3CDTF">2020-11-07T20:28:16Z</dcterms:created>
  <dcterms:modified xsi:type="dcterms:W3CDTF">2022-03-18T11:58:34Z</dcterms:modified>
</cp:coreProperties>
</file>